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2" r:id="rId3"/>
    <p:sldId id="303" r:id="rId4"/>
    <p:sldId id="273" r:id="rId5"/>
    <p:sldId id="295" r:id="rId6"/>
    <p:sldId id="296" r:id="rId7"/>
    <p:sldId id="304" r:id="rId8"/>
    <p:sldId id="290" r:id="rId9"/>
    <p:sldId id="293" r:id="rId10"/>
    <p:sldId id="305" r:id="rId11"/>
    <p:sldId id="265" r:id="rId12"/>
    <p:sldId id="266" r:id="rId13"/>
  </p:sldIdLst>
  <p:sldSz cx="12192000" cy="6858000"/>
  <p:notesSz cx="6669088" cy="97758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50" autoAdjust="0"/>
  </p:normalViewPr>
  <p:slideViewPr>
    <p:cSldViewPr snapToGrid="0">
      <p:cViewPr>
        <p:scale>
          <a:sx n="75" d="100"/>
          <a:sy n="75" d="100"/>
        </p:scale>
        <p:origin x="1392" y="811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8D3C7A-3F02-42E9-A77B-6A5142A47D8C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D3A4E0-2D92-42E8-9E85-F92E47EE0FB6}">
      <dgm:prSet phldrT="[Text]" custT="1"/>
      <dgm:spPr/>
      <dgm:t>
        <a:bodyPr/>
        <a:lstStyle/>
        <a:p>
          <a:r>
            <a:rPr lang="en-US" sz="2400" dirty="0" smtClean="0"/>
            <a:t>Comparison mine-water </a:t>
          </a:r>
          <a:r>
            <a:rPr lang="en-US" sz="2400" b="1" dirty="0" smtClean="0"/>
            <a:t>temperature data </a:t>
          </a:r>
          <a:r>
            <a:rPr lang="en-US" sz="2400" dirty="0" smtClean="0"/>
            <a:t>across UK with </a:t>
          </a:r>
          <a:r>
            <a:rPr lang="en-US" sz="2400" b="1" dirty="0" smtClean="0"/>
            <a:t>modeling results</a:t>
          </a:r>
          <a:endParaRPr lang="en-US" sz="2400" b="1" dirty="0"/>
        </a:p>
      </dgm:t>
    </dgm:pt>
    <dgm:pt modelId="{20F4136A-D91D-4151-9025-F8E402D680D4}" type="parTrans" cxnId="{808DF586-DE5D-4B0A-9181-BFC36A681723}">
      <dgm:prSet/>
      <dgm:spPr/>
      <dgm:t>
        <a:bodyPr/>
        <a:lstStyle/>
        <a:p>
          <a:endParaRPr lang="en-US"/>
        </a:p>
      </dgm:t>
    </dgm:pt>
    <dgm:pt modelId="{27A0B30E-E62C-4607-8897-28583F292B61}" type="sibTrans" cxnId="{808DF586-DE5D-4B0A-9181-BFC36A681723}">
      <dgm:prSet/>
      <dgm:spPr/>
      <dgm:t>
        <a:bodyPr/>
        <a:lstStyle/>
        <a:p>
          <a:endParaRPr lang="en-US"/>
        </a:p>
      </dgm:t>
    </dgm:pt>
    <dgm:pt modelId="{55C16CAA-825D-4141-80A8-DB9C52100282}">
      <dgm:prSet phldrT="[Text]" custT="1"/>
      <dgm:spPr/>
      <dgm:t>
        <a:bodyPr/>
        <a:lstStyle/>
        <a:p>
          <a:r>
            <a:rPr lang="en-US" sz="2400" dirty="0" smtClean="0"/>
            <a:t>Identification of the </a:t>
          </a:r>
          <a:r>
            <a:rPr lang="en-US" sz="2400" b="1" dirty="0" smtClean="0"/>
            <a:t>important features </a:t>
          </a:r>
          <a:r>
            <a:rPr lang="en-US" sz="2400" dirty="0" smtClean="0"/>
            <a:t>in mine plans for modeling heat transfers </a:t>
          </a:r>
          <a:endParaRPr lang="en-US" sz="2400" dirty="0"/>
        </a:p>
      </dgm:t>
    </dgm:pt>
    <dgm:pt modelId="{70C1286A-A415-4C08-A8E4-28BE9EC75C96}" type="parTrans" cxnId="{5504087F-E672-487B-822A-61385F424456}">
      <dgm:prSet/>
      <dgm:spPr/>
      <dgm:t>
        <a:bodyPr/>
        <a:lstStyle/>
        <a:p>
          <a:endParaRPr lang="en-US"/>
        </a:p>
      </dgm:t>
    </dgm:pt>
    <dgm:pt modelId="{B13E920C-06BF-4FB3-ADE3-B2E5B6612ABD}" type="sibTrans" cxnId="{5504087F-E672-487B-822A-61385F424456}">
      <dgm:prSet/>
      <dgm:spPr/>
      <dgm:t>
        <a:bodyPr/>
        <a:lstStyle/>
        <a:p>
          <a:endParaRPr lang="en-US"/>
        </a:p>
      </dgm:t>
    </dgm:pt>
    <dgm:pt modelId="{9E7F3DEA-AFFE-45F4-8225-26339B9DBB84}">
      <dgm:prSet phldrT="[Text]"/>
      <dgm:spPr/>
      <dgm:t>
        <a:bodyPr/>
        <a:lstStyle/>
        <a:p>
          <a:r>
            <a:rPr lang="en-US" dirty="0" smtClean="0"/>
            <a:t>What is the main control on mine-water temperature?</a:t>
          </a:r>
          <a:endParaRPr lang="en-US" dirty="0"/>
        </a:p>
      </dgm:t>
    </dgm:pt>
    <dgm:pt modelId="{324BCD9F-76AD-4F9B-96BB-1BAE4B62EF5F}" type="parTrans" cxnId="{CA0AC8CD-24EF-46E6-9A8A-DDAFCE1A58AE}">
      <dgm:prSet/>
      <dgm:spPr/>
      <dgm:t>
        <a:bodyPr/>
        <a:lstStyle/>
        <a:p>
          <a:endParaRPr lang="en-US"/>
        </a:p>
      </dgm:t>
    </dgm:pt>
    <dgm:pt modelId="{B106E136-4FA6-43D3-A811-6F0581818F1F}" type="sibTrans" cxnId="{CA0AC8CD-24EF-46E6-9A8A-DDAFCE1A58AE}">
      <dgm:prSet/>
      <dgm:spPr/>
      <dgm:t>
        <a:bodyPr/>
        <a:lstStyle/>
        <a:p>
          <a:endParaRPr lang="en-US"/>
        </a:p>
      </dgm:t>
    </dgm:pt>
    <dgm:pt modelId="{C71A0DA8-34AD-421B-8936-D35F6D1123C6}">
      <dgm:prSet phldrT="[Text]"/>
      <dgm:spPr/>
      <dgm:t>
        <a:bodyPr/>
        <a:lstStyle/>
        <a:p>
          <a:r>
            <a:rPr lang="en-US" dirty="0" smtClean="0"/>
            <a:t>What is the footprint area of heat extraction? </a:t>
          </a:r>
          <a:endParaRPr lang="en-US" dirty="0"/>
        </a:p>
      </dgm:t>
    </dgm:pt>
    <dgm:pt modelId="{CE0EDFDC-4468-4D3F-821D-1856898F2A70}" type="parTrans" cxnId="{31000BB6-D582-4E86-B561-F10B692337DE}">
      <dgm:prSet/>
      <dgm:spPr/>
      <dgm:t>
        <a:bodyPr/>
        <a:lstStyle/>
        <a:p>
          <a:endParaRPr lang="en-US"/>
        </a:p>
      </dgm:t>
    </dgm:pt>
    <dgm:pt modelId="{641C20EC-0247-47AB-9D89-72A91FAE2153}" type="sibTrans" cxnId="{31000BB6-D582-4E86-B561-F10B692337DE}">
      <dgm:prSet/>
      <dgm:spPr/>
      <dgm:t>
        <a:bodyPr/>
        <a:lstStyle/>
        <a:p>
          <a:endParaRPr lang="en-US"/>
        </a:p>
      </dgm:t>
    </dgm:pt>
    <dgm:pt modelId="{F3141762-7FE9-4E4F-84F3-E40663D58999}">
      <dgm:prSet phldrT="[Text]"/>
      <dgm:spPr/>
      <dgm:t>
        <a:bodyPr/>
        <a:lstStyle/>
        <a:p>
          <a:r>
            <a:rPr lang="en-US" dirty="0" smtClean="0"/>
            <a:t>What is the sustainability / geothermal potential of mine?       </a:t>
          </a:r>
          <a:r>
            <a:rPr lang="en-US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dirty="0"/>
        </a:p>
      </dgm:t>
    </dgm:pt>
    <dgm:pt modelId="{B481CE1E-68D6-475B-8DDA-477D8969D634}" type="parTrans" cxnId="{9C58133C-50F8-4AD3-B14D-D66992AC6411}">
      <dgm:prSet/>
      <dgm:spPr/>
      <dgm:t>
        <a:bodyPr/>
        <a:lstStyle/>
        <a:p>
          <a:endParaRPr lang="en-US"/>
        </a:p>
      </dgm:t>
    </dgm:pt>
    <dgm:pt modelId="{CBC6AC8A-C3BA-45D0-A8BB-B7A512A8E8A2}" type="sibTrans" cxnId="{9C58133C-50F8-4AD3-B14D-D66992AC6411}">
      <dgm:prSet/>
      <dgm:spPr/>
      <dgm:t>
        <a:bodyPr/>
        <a:lstStyle/>
        <a:p>
          <a:endParaRPr lang="en-US"/>
        </a:p>
      </dgm:t>
    </dgm:pt>
    <dgm:pt modelId="{D4204B36-5C1A-4638-B1A7-9BBD806D7353}" type="pres">
      <dgm:prSet presAssocID="{A88D3C7A-3F02-42E9-A77B-6A5142A47D8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C13899-8B2A-4322-9E39-6B079F0C5583}" type="pres">
      <dgm:prSet presAssocID="{3CD3A4E0-2D92-42E8-9E85-F92E47EE0FB6}" presName="parentLin" presStyleCnt="0"/>
      <dgm:spPr/>
    </dgm:pt>
    <dgm:pt modelId="{260C6BF6-5750-4F32-A362-CD68B227034C}" type="pres">
      <dgm:prSet presAssocID="{3CD3A4E0-2D92-42E8-9E85-F92E47EE0FB6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4808B04F-E7AC-4E4B-8D69-928E00F9389B}" type="pres">
      <dgm:prSet presAssocID="{3CD3A4E0-2D92-42E8-9E85-F92E47EE0FB6}" presName="parentText" presStyleLbl="node1" presStyleIdx="0" presStyleCnt="2" custScaleX="80697" custScaleY="1524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CA8E20-92AC-461C-924E-77CE4168105A}" type="pres">
      <dgm:prSet presAssocID="{3CD3A4E0-2D92-42E8-9E85-F92E47EE0FB6}" presName="negativeSpace" presStyleCnt="0"/>
      <dgm:spPr/>
    </dgm:pt>
    <dgm:pt modelId="{6093A436-8FDC-4FE4-ACF7-3CB3A4FAAB25}" type="pres">
      <dgm:prSet presAssocID="{3CD3A4E0-2D92-42E8-9E85-F92E47EE0FB6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CC2637-E137-432E-8343-7DD8A8229E3D}" type="pres">
      <dgm:prSet presAssocID="{27A0B30E-E62C-4607-8897-28583F292B61}" presName="spaceBetweenRectangles" presStyleCnt="0"/>
      <dgm:spPr/>
    </dgm:pt>
    <dgm:pt modelId="{AFE8A82B-7148-4442-9C3E-E36386E3E8A9}" type="pres">
      <dgm:prSet presAssocID="{55C16CAA-825D-4141-80A8-DB9C52100282}" presName="parentLin" presStyleCnt="0"/>
      <dgm:spPr/>
    </dgm:pt>
    <dgm:pt modelId="{D9E3854F-4CEE-445D-8D7B-EECF2CAA8F06}" type="pres">
      <dgm:prSet presAssocID="{55C16CAA-825D-4141-80A8-DB9C52100282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7B5D0E0A-1F70-4A18-A78C-99224C9F3694}" type="pres">
      <dgm:prSet presAssocID="{55C16CAA-825D-4141-80A8-DB9C52100282}" presName="parentText" presStyleLbl="node1" presStyleIdx="1" presStyleCnt="2" custScaleX="79805" custScaleY="19854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2C377-EDF3-4748-9B84-2B73A53512FF}" type="pres">
      <dgm:prSet presAssocID="{55C16CAA-825D-4141-80A8-DB9C52100282}" presName="negativeSpace" presStyleCnt="0"/>
      <dgm:spPr/>
    </dgm:pt>
    <dgm:pt modelId="{28FED944-587C-46F9-93FD-25A7A4787EF6}" type="pres">
      <dgm:prSet presAssocID="{55C16CAA-825D-4141-80A8-DB9C52100282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DF586-DE5D-4B0A-9181-BFC36A681723}" srcId="{A88D3C7A-3F02-42E9-A77B-6A5142A47D8C}" destId="{3CD3A4E0-2D92-42E8-9E85-F92E47EE0FB6}" srcOrd="0" destOrd="0" parTransId="{20F4136A-D91D-4151-9025-F8E402D680D4}" sibTransId="{27A0B30E-E62C-4607-8897-28583F292B61}"/>
    <dgm:cxn modelId="{D75E6E11-38E2-4CF8-BAA3-82DDD5E8967B}" type="presOf" srcId="{55C16CAA-825D-4141-80A8-DB9C52100282}" destId="{D9E3854F-4CEE-445D-8D7B-EECF2CAA8F06}" srcOrd="0" destOrd="0" presId="urn:microsoft.com/office/officeart/2005/8/layout/list1"/>
    <dgm:cxn modelId="{8BC0697E-17F6-4225-948F-9601E0BA9CF4}" type="presOf" srcId="{F3141762-7FE9-4E4F-84F3-E40663D58999}" destId="{28FED944-587C-46F9-93FD-25A7A4787EF6}" srcOrd="0" destOrd="2" presId="urn:microsoft.com/office/officeart/2005/8/layout/list1"/>
    <dgm:cxn modelId="{B966BB48-0A3A-485E-BA2A-6AAACA89D29F}" type="presOf" srcId="{C71A0DA8-34AD-421B-8936-D35F6D1123C6}" destId="{28FED944-587C-46F9-93FD-25A7A4787EF6}" srcOrd="0" destOrd="1" presId="urn:microsoft.com/office/officeart/2005/8/layout/list1"/>
    <dgm:cxn modelId="{5504087F-E672-487B-822A-61385F424456}" srcId="{A88D3C7A-3F02-42E9-A77B-6A5142A47D8C}" destId="{55C16CAA-825D-4141-80A8-DB9C52100282}" srcOrd="1" destOrd="0" parTransId="{70C1286A-A415-4C08-A8E4-28BE9EC75C96}" sibTransId="{B13E920C-06BF-4FB3-ADE3-B2E5B6612ABD}"/>
    <dgm:cxn modelId="{31000BB6-D582-4E86-B561-F10B692337DE}" srcId="{55C16CAA-825D-4141-80A8-DB9C52100282}" destId="{C71A0DA8-34AD-421B-8936-D35F6D1123C6}" srcOrd="1" destOrd="0" parTransId="{CE0EDFDC-4468-4D3F-821D-1856898F2A70}" sibTransId="{641C20EC-0247-47AB-9D89-72A91FAE2153}"/>
    <dgm:cxn modelId="{A2114614-8633-45DC-A64E-031E2B4A4475}" type="presOf" srcId="{3CD3A4E0-2D92-42E8-9E85-F92E47EE0FB6}" destId="{260C6BF6-5750-4F32-A362-CD68B227034C}" srcOrd="0" destOrd="0" presId="urn:microsoft.com/office/officeart/2005/8/layout/list1"/>
    <dgm:cxn modelId="{9C58133C-50F8-4AD3-B14D-D66992AC6411}" srcId="{55C16CAA-825D-4141-80A8-DB9C52100282}" destId="{F3141762-7FE9-4E4F-84F3-E40663D58999}" srcOrd="2" destOrd="0" parTransId="{B481CE1E-68D6-475B-8DDA-477D8969D634}" sibTransId="{CBC6AC8A-C3BA-45D0-A8BB-B7A512A8E8A2}"/>
    <dgm:cxn modelId="{290EE41B-2996-49CF-860D-1BDF0ADE95CD}" type="presOf" srcId="{55C16CAA-825D-4141-80A8-DB9C52100282}" destId="{7B5D0E0A-1F70-4A18-A78C-99224C9F3694}" srcOrd="1" destOrd="0" presId="urn:microsoft.com/office/officeart/2005/8/layout/list1"/>
    <dgm:cxn modelId="{ACA4EDC2-9DFF-4566-A2BE-09E374D8C17E}" type="presOf" srcId="{A88D3C7A-3F02-42E9-A77B-6A5142A47D8C}" destId="{D4204B36-5C1A-4638-B1A7-9BBD806D7353}" srcOrd="0" destOrd="0" presId="urn:microsoft.com/office/officeart/2005/8/layout/list1"/>
    <dgm:cxn modelId="{CA0AC8CD-24EF-46E6-9A8A-DDAFCE1A58AE}" srcId="{55C16CAA-825D-4141-80A8-DB9C52100282}" destId="{9E7F3DEA-AFFE-45F4-8225-26339B9DBB84}" srcOrd="0" destOrd="0" parTransId="{324BCD9F-76AD-4F9B-96BB-1BAE4B62EF5F}" sibTransId="{B106E136-4FA6-43D3-A811-6F0581818F1F}"/>
    <dgm:cxn modelId="{A28965FF-2F99-48A4-8189-B15BBDECF70F}" type="presOf" srcId="{3CD3A4E0-2D92-42E8-9E85-F92E47EE0FB6}" destId="{4808B04F-E7AC-4E4B-8D69-928E00F9389B}" srcOrd="1" destOrd="0" presId="urn:microsoft.com/office/officeart/2005/8/layout/list1"/>
    <dgm:cxn modelId="{0D4A2AE6-2848-45BC-9943-458CF18C7C95}" type="presOf" srcId="{9E7F3DEA-AFFE-45F4-8225-26339B9DBB84}" destId="{28FED944-587C-46F9-93FD-25A7A4787EF6}" srcOrd="0" destOrd="0" presId="urn:microsoft.com/office/officeart/2005/8/layout/list1"/>
    <dgm:cxn modelId="{5316C7B9-BF9D-4791-B49E-46A1ACD1F46D}" type="presParOf" srcId="{D4204B36-5C1A-4638-B1A7-9BBD806D7353}" destId="{22C13899-8B2A-4322-9E39-6B079F0C5583}" srcOrd="0" destOrd="0" presId="urn:microsoft.com/office/officeart/2005/8/layout/list1"/>
    <dgm:cxn modelId="{FF72B0CE-1683-464E-97A8-9D7CFA84E91B}" type="presParOf" srcId="{22C13899-8B2A-4322-9E39-6B079F0C5583}" destId="{260C6BF6-5750-4F32-A362-CD68B227034C}" srcOrd="0" destOrd="0" presId="urn:microsoft.com/office/officeart/2005/8/layout/list1"/>
    <dgm:cxn modelId="{2CA822B7-79A6-4B71-9CA8-82BC50A1F22A}" type="presParOf" srcId="{22C13899-8B2A-4322-9E39-6B079F0C5583}" destId="{4808B04F-E7AC-4E4B-8D69-928E00F9389B}" srcOrd="1" destOrd="0" presId="urn:microsoft.com/office/officeart/2005/8/layout/list1"/>
    <dgm:cxn modelId="{DE4ABE1F-6F76-4D44-887A-306370CA668B}" type="presParOf" srcId="{D4204B36-5C1A-4638-B1A7-9BBD806D7353}" destId="{42CA8E20-92AC-461C-924E-77CE4168105A}" srcOrd="1" destOrd="0" presId="urn:microsoft.com/office/officeart/2005/8/layout/list1"/>
    <dgm:cxn modelId="{290DD9BF-F73E-4DCD-B274-8DD9BCD90DA7}" type="presParOf" srcId="{D4204B36-5C1A-4638-B1A7-9BBD806D7353}" destId="{6093A436-8FDC-4FE4-ACF7-3CB3A4FAAB25}" srcOrd="2" destOrd="0" presId="urn:microsoft.com/office/officeart/2005/8/layout/list1"/>
    <dgm:cxn modelId="{B8306056-0CFD-4AD0-A7A1-170FB2CF8828}" type="presParOf" srcId="{D4204B36-5C1A-4638-B1A7-9BBD806D7353}" destId="{B2CC2637-E137-432E-8343-7DD8A8229E3D}" srcOrd="3" destOrd="0" presId="urn:microsoft.com/office/officeart/2005/8/layout/list1"/>
    <dgm:cxn modelId="{B54FB830-D506-457A-91E7-41058BAB1114}" type="presParOf" srcId="{D4204B36-5C1A-4638-B1A7-9BBD806D7353}" destId="{AFE8A82B-7148-4442-9C3E-E36386E3E8A9}" srcOrd="4" destOrd="0" presId="urn:microsoft.com/office/officeart/2005/8/layout/list1"/>
    <dgm:cxn modelId="{550A029B-CA44-4F7D-A7AA-528EFBF7D05E}" type="presParOf" srcId="{AFE8A82B-7148-4442-9C3E-E36386E3E8A9}" destId="{D9E3854F-4CEE-445D-8D7B-EECF2CAA8F06}" srcOrd="0" destOrd="0" presId="urn:microsoft.com/office/officeart/2005/8/layout/list1"/>
    <dgm:cxn modelId="{8B49CE4B-8BD0-40E8-94CA-5CCE3695F4F8}" type="presParOf" srcId="{AFE8A82B-7148-4442-9C3E-E36386E3E8A9}" destId="{7B5D0E0A-1F70-4A18-A78C-99224C9F3694}" srcOrd="1" destOrd="0" presId="urn:microsoft.com/office/officeart/2005/8/layout/list1"/>
    <dgm:cxn modelId="{4AE6AD89-FB2C-4357-BCD5-6F86BC539D73}" type="presParOf" srcId="{D4204B36-5C1A-4638-B1A7-9BBD806D7353}" destId="{B5F2C377-EDF3-4748-9B84-2B73A53512FF}" srcOrd="5" destOrd="0" presId="urn:microsoft.com/office/officeart/2005/8/layout/list1"/>
    <dgm:cxn modelId="{8D0A6B59-DBDB-4F16-BF51-88318A4E9D52}" type="presParOf" srcId="{D4204B36-5C1A-4638-B1A7-9BBD806D7353}" destId="{28FED944-587C-46F9-93FD-25A7A4787EF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 smtClean="0">
              <a:solidFill>
                <a:schemeClr val="bg1"/>
              </a:solidFill>
            </a:rPr>
            <a:t>Summary</a:t>
          </a:r>
          <a:endParaRPr lang="en-GB" sz="2800" dirty="0">
            <a:solidFill>
              <a:schemeClr val="bg1"/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3A436-8FDC-4FE4-ACF7-3CB3A4FAAB25}">
      <dsp:nvSpPr>
        <dsp:cNvPr id="0" name=""/>
        <dsp:cNvSpPr/>
      </dsp:nvSpPr>
      <dsp:spPr>
        <a:xfrm>
          <a:off x="0" y="993904"/>
          <a:ext cx="11116839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08B04F-E7AC-4E4B-8D69-928E00F9389B}">
      <dsp:nvSpPr>
        <dsp:cNvPr id="0" name=""/>
        <dsp:cNvSpPr/>
      </dsp:nvSpPr>
      <dsp:spPr>
        <a:xfrm>
          <a:off x="555842" y="146754"/>
          <a:ext cx="6279669" cy="1260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Comparison mine-water </a:t>
          </a:r>
          <a:r>
            <a:rPr lang="en-US" sz="2400" b="1" kern="1200" dirty="0" smtClean="0"/>
            <a:t>temperature data </a:t>
          </a:r>
          <a:r>
            <a:rPr lang="en-US" sz="2400" kern="1200" dirty="0" smtClean="0"/>
            <a:t>across UK with </a:t>
          </a:r>
          <a:r>
            <a:rPr lang="en-US" sz="2400" b="1" kern="1200" dirty="0" smtClean="0"/>
            <a:t>modeling results</a:t>
          </a:r>
          <a:endParaRPr lang="en-US" sz="2400" b="1" kern="1200" dirty="0"/>
        </a:p>
      </dsp:txBody>
      <dsp:txXfrm>
        <a:off x="617371" y="208283"/>
        <a:ext cx="6156611" cy="1137371"/>
      </dsp:txXfrm>
    </dsp:sp>
    <dsp:sp modelId="{28FED944-587C-46F9-93FD-25A7A4787EF6}">
      <dsp:nvSpPr>
        <dsp:cNvPr id="0" name=""/>
        <dsp:cNvSpPr/>
      </dsp:nvSpPr>
      <dsp:spPr>
        <a:xfrm>
          <a:off x="0" y="3078551"/>
          <a:ext cx="11116839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2790" tIns="583184" rIns="86279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main control on mine-water temperature?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footprint area of heat extraction?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What is the sustainability / geothermal potential of mine?      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  <a:sym typeface="Wingdings" panose="05000000000000000000" pitchFamily="2" charset="2"/>
            </a:rPr>
            <a:t> </a:t>
          </a:r>
          <a:r>
            <a:rPr lang="en-US" sz="2800" kern="1200" dirty="0" smtClean="0">
              <a:solidFill>
                <a:schemeClr val="bg1">
                  <a:lumMod val="65000"/>
                </a:schemeClr>
              </a:solidFill>
            </a:rPr>
            <a:t>Development of a predictive tool to guide licensing of heat</a:t>
          </a:r>
          <a:endParaRPr lang="en-US" sz="2800" kern="1200" dirty="0"/>
        </a:p>
      </dsp:txBody>
      <dsp:txXfrm>
        <a:off x="0" y="3078551"/>
        <a:ext cx="11116839" cy="2513700"/>
      </dsp:txXfrm>
    </dsp:sp>
    <dsp:sp modelId="{7B5D0E0A-1F70-4A18-A78C-99224C9F3694}">
      <dsp:nvSpPr>
        <dsp:cNvPr id="0" name=""/>
        <dsp:cNvSpPr/>
      </dsp:nvSpPr>
      <dsp:spPr>
        <a:xfrm>
          <a:off x="555842" y="1850704"/>
          <a:ext cx="6210255" cy="16411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133" tIns="0" rIns="294133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Identification of the </a:t>
          </a:r>
          <a:r>
            <a:rPr lang="en-US" sz="2400" b="1" kern="1200" dirty="0" smtClean="0"/>
            <a:t>important features </a:t>
          </a:r>
          <a:r>
            <a:rPr lang="en-US" sz="2400" kern="1200" dirty="0" smtClean="0"/>
            <a:t>in mine plans for modeling heat transfers </a:t>
          </a:r>
          <a:endParaRPr lang="en-US" sz="2400" kern="1200" dirty="0"/>
        </a:p>
      </dsp:txBody>
      <dsp:txXfrm>
        <a:off x="635955" y="1930817"/>
        <a:ext cx="6050029" cy="1480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 smtClean="0">
              <a:solidFill>
                <a:schemeClr val="bg1"/>
              </a:solidFill>
            </a:rPr>
            <a:t>Summary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21E5-AB4D-469E-B79C-5E2636280EFA}" type="datetimeFigureOut">
              <a:rPr lang="en-GB" smtClean="0"/>
              <a:t>07/02/2020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22375"/>
            <a:ext cx="5862638" cy="3298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909" y="4704616"/>
            <a:ext cx="533527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285338"/>
            <a:ext cx="2889938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7607" y="9285338"/>
            <a:ext cx="2889938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344-487B-4086-82EC-6D91760A9E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5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New</a:t>
            </a:r>
            <a:r>
              <a:rPr lang="en-GB" baseline="0" dirty="0" smtClean="0"/>
              <a:t> kind of underground geothermal reservoir - enhanced by </a:t>
            </a:r>
            <a:r>
              <a:rPr lang="en-GB" baseline="0" dirty="0" err="1" smtClean="0"/>
              <a:t>humain</a:t>
            </a:r>
            <a:r>
              <a:rPr lang="en-GB" baseline="0" dirty="0" smtClean="0"/>
              <a:t> </a:t>
            </a:r>
            <a:r>
              <a:rPr lang="en-GB" baseline="0" dirty="0" smtClean="0">
                <a:sym typeface="Wingdings" panose="05000000000000000000" pitchFamily="2" charset="2"/>
              </a:rPr>
              <a:t> mines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Spread across UK but different temperature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>
                <a:sym typeface="Wingdings" panose="05000000000000000000" pitchFamily="2" charset="2"/>
              </a:rPr>
              <a:t>Aim of </a:t>
            </a:r>
            <a:r>
              <a:rPr lang="en-GB" baseline="0" dirty="0" err="1" smtClean="0">
                <a:sym typeface="Wingdings" panose="05000000000000000000" pitchFamily="2" charset="2"/>
              </a:rPr>
              <a:t>phd</a:t>
            </a:r>
            <a:r>
              <a:rPr lang="en-GB" baseline="0" dirty="0" smtClean="0">
                <a:sym typeface="Wingdings" panose="05000000000000000000" pitchFamily="2" charset="2"/>
              </a:rPr>
              <a:t> = understanding why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04896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and validation of model using existing data from Bilston Glen in Scotland -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 by simulation of flooding / temperature recovery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Enough data and two different geometries (dipping layer / syncline)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types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fit: T-EC profiles and time series (water level, temperature), geochemistry (d</a:t>
            </a:r>
            <a:r>
              <a:rPr lang="fr-FR" dirty="0" err="1" smtClean="0"/>
              <a:t>eep</a:t>
            </a:r>
            <a:r>
              <a:rPr lang="fr-FR" dirty="0" smtClean="0"/>
              <a:t> water in </a:t>
            </a:r>
            <a:r>
              <a:rPr lang="fr-FR" dirty="0" err="1" smtClean="0"/>
              <a:t>Dawdon</a:t>
            </a:r>
            <a:r>
              <a:rPr lang="fr-FR" dirty="0" smtClean="0"/>
              <a:t> = </a:t>
            </a:r>
            <a:r>
              <a:rPr lang="fr-FR" dirty="0" err="1" smtClean="0"/>
              <a:t>Chloride</a:t>
            </a:r>
            <a:r>
              <a:rPr lang="fr-FR" dirty="0" smtClean="0"/>
              <a:t> anion dominant = long </a:t>
            </a:r>
            <a:r>
              <a:rPr lang="fr-FR" dirty="0" err="1" smtClean="0"/>
              <a:t>residence</a:t>
            </a:r>
            <a:r>
              <a:rPr lang="fr-FR" dirty="0" smtClean="0"/>
              <a:t> time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S</a:t>
            </a:r>
            <a:r>
              <a:rPr lang="fr-FR" dirty="0" err="1" smtClean="0"/>
              <a:t>hallow</a:t>
            </a:r>
            <a:r>
              <a:rPr lang="fr-FR" dirty="0" smtClean="0"/>
              <a:t> water in </a:t>
            </a:r>
            <a:r>
              <a:rPr lang="fr-FR" dirty="0" err="1" smtClean="0"/>
              <a:t>Bilston</a:t>
            </a:r>
            <a:r>
              <a:rPr lang="fr-FR" dirty="0" smtClean="0"/>
              <a:t> Glen (Bicarbonate dominant) </a:t>
            </a:r>
            <a:r>
              <a:rPr lang="fr-FR" dirty="0" err="1" smtClean="0"/>
              <a:t>according</a:t>
            </a:r>
            <a:r>
              <a:rPr lang="fr-FR" dirty="0" smtClean="0"/>
              <a:t> to </a:t>
            </a:r>
            <a:r>
              <a:rPr lang="fr-FR" dirty="0" err="1" smtClean="0"/>
              <a:t>Chebotarev</a:t>
            </a:r>
            <a:r>
              <a:rPr lang="fr-FR" dirty="0" smtClean="0"/>
              <a:t> chart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on calibrated model, evaluation of the recharge rate / heat recovery rate of mine water.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long can it be sustained? what is the footprint area for providing heat for domestic heating? </a:t>
            </a: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114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Spatial </a:t>
            </a:r>
            <a:r>
              <a:rPr lang="fr-FR" dirty="0" err="1" smtClean="0"/>
              <a:t>analysis</a:t>
            </a:r>
            <a:r>
              <a:rPr lang="fr-FR" dirty="0" smtClean="0"/>
              <a:t> of </a:t>
            </a:r>
            <a:r>
              <a:rPr lang="fr-FR" dirty="0" err="1" smtClean="0"/>
              <a:t>temperature</a:t>
            </a:r>
            <a:r>
              <a:rPr lang="fr-FR" dirty="0" smtClean="0"/>
              <a:t> distribution in the UK</a:t>
            </a:r>
          </a:p>
          <a:p>
            <a:r>
              <a:rPr lang="fr-FR" dirty="0" err="1" smtClean="0"/>
              <a:t>Comparison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dirty="0" smtClean="0"/>
              <a:t>mine </a:t>
            </a:r>
            <a:r>
              <a:rPr lang="fr-FR" dirty="0" err="1" smtClean="0"/>
              <a:t>geometries</a:t>
            </a:r>
            <a:r>
              <a:rPr lang="fr-FR" dirty="0" smtClean="0"/>
              <a:t>, </a:t>
            </a:r>
            <a:r>
              <a:rPr lang="fr-FR" dirty="0" err="1" smtClean="0"/>
              <a:t>measurements</a:t>
            </a:r>
            <a:r>
              <a:rPr lang="fr-FR" dirty="0" smtClean="0"/>
              <a:t> types, the local </a:t>
            </a:r>
            <a:r>
              <a:rPr lang="fr-FR" dirty="0" err="1" smtClean="0"/>
              <a:t>geology</a:t>
            </a:r>
            <a:r>
              <a:rPr lang="fr-FR" dirty="0" smtClean="0"/>
              <a:t> and </a:t>
            </a:r>
            <a:r>
              <a:rPr lang="fr-FR" dirty="0" err="1" smtClean="0"/>
              <a:t>temperature</a:t>
            </a:r>
            <a:r>
              <a:rPr lang="fr-FR" dirty="0" smtClean="0"/>
              <a:t> at </a:t>
            </a:r>
            <a:r>
              <a:rPr lang="fr-FR" dirty="0" err="1" smtClean="0"/>
              <a:t>different</a:t>
            </a:r>
            <a:r>
              <a:rPr lang="fr-FR" dirty="0" smtClean="0"/>
              <a:t> mines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cross </a:t>
            </a:r>
            <a:r>
              <a:rPr lang="fr-FR" dirty="0" err="1" smtClean="0"/>
              <a:t>correlated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to </a:t>
            </a:r>
            <a:r>
              <a:rPr lang="fr-FR" dirty="0" err="1" smtClean="0"/>
              <a:t>answer</a:t>
            </a:r>
            <a:r>
              <a:rPr lang="fr-FR" dirty="0" smtClean="0"/>
              <a:t> the question:</a:t>
            </a:r>
          </a:p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different</a:t>
            </a:r>
            <a:r>
              <a:rPr lang="fr-FR" dirty="0" smtClean="0"/>
              <a:t> mines have </a:t>
            </a:r>
            <a:r>
              <a:rPr lang="fr-FR" dirty="0" err="1" smtClean="0"/>
              <a:t>different</a:t>
            </a:r>
            <a:r>
              <a:rPr lang="fr-FR" dirty="0" smtClean="0"/>
              <a:t> </a:t>
            </a:r>
            <a:r>
              <a:rPr lang="fr-FR" dirty="0" err="1" smtClean="0"/>
              <a:t>temperatures</a:t>
            </a:r>
            <a:r>
              <a:rPr lang="fr-FR" dirty="0" smtClean="0"/>
              <a:t> ? </a:t>
            </a:r>
          </a:p>
          <a:p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transfers</a:t>
            </a:r>
            <a:r>
              <a:rPr lang="fr-FR" dirty="0" smtClean="0"/>
              <a:t> </a:t>
            </a:r>
            <a:r>
              <a:rPr lang="fr-FR" dirty="0" err="1" smtClean="0"/>
              <a:t>does’t</a:t>
            </a:r>
            <a:r>
              <a:rPr lang="fr-FR" dirty="0" smtClean="0"/>
              <a:t> have a </a:t>
            </a:r>
            <a:r>
              <a:rPr lang="fr-FR" dirty="0" err="1" smtClean="0"/>
              <a:t>clear</a:t>
            </a:r>
            <a:r>
              <a:rPr lang="fr-FR" dirty="0" smtClean="0"/>
              <a:t> </a:t>
            </a:r>
            <a:r>
              <a:rPr lang="fr-FR" dirty="0" err="1" smtClean="0"/>
              <a:t>boundary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Need</a:t>
            </a:r>
            <a:r>
              <a:rPr lang="fr-FR" dirty="0" smtClean="0"/>
              <a:t> to guide the </a:t>
            </a:r>
            <a:r>
              <a:rPr lang="fr-FR" dirty="0" err="1" smtClean="0"/>
              <a:t>licensing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the </a:t>
            </a:r>
            <a:r>
              <a:rPr lang="fr-FR" dirty="0" err="1" smtClean="0"/>
              <a:t>development</a:t>
            </a:r>
            <a:r>
              <a:rPr lang="fr-FR" baseline="0" dirty="0" smtClean="0"/>
              <a:t> </a:t>
            </a:r>
            <a:r>
              <a:rPr lang="fr-FR" dirty="0" smtClean="0"/>
              <a:t>a </a:t>
            </a:r>
            <a:r>
              <a:rPr lang="fr-FR" dirty="0" err="1" smtClean="0"/>
              <a:t>predictive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r>
              <a:rPr lang="fr-FR" dirty="0" smtClean="0"/>
              <a:t> for the Coal </a:t>
            </a:r>
            <a:r>
              <a:rPr lang="fr-FR" dirty="0" err="1" smtClean="0"/>
              <a:t>authority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168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12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geothermal has massive potential: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Co-location with population density and regeneration of mining communities: </a:t>
            </a:r>
            <a:r>
              <a:rPr lang="fr-FR" sz="1200" dirty="0" smtClean="0"/>
              <a:t>9% of UK population </a:t>
            </a:r>
            <a:r>
              <a:rPr lang="fr-FR" sz="1200" dirty="0" err="1" smtClean="0"/>
              <a:t>located</a:t>
            </a:r>
            <a:r>
              <a:rPr lang="fr-FR" sz="1200" dirty="0" smtClean="0"/>
              <a:t> </a:t>
            </a:r>
            <a:r>
              <a:rPr lang="fr-FR" sz="1200" dirty="0" err="1" smtClean="0"/>
              <a:t>above</a:t>
            </a:r>
            <a:r>
              <a:rPr lang="fr-FR" sz="1200" dirty="0" smtClean="0"/>
              <a:t> </a:t>
            </a:r>
            <a:r>
              <a:rPr lang="fr-FR" sz="1200" dirty="0" err="1" smtClean="0"/>
              <a:t>abandonned</a:t>
            </a:r>
            <a:r>
              <a:rPr lang="fr-FR" sz="1200" dirty="0" smtClean="0"/>
              <a:t> </a:t>
            </a:r>
            <a:r>
              <a:rPr lang="fr-FR" sz="1200" dirty="0" err="1" smtClean="0"/>
              <a:t>coal</a:t>
            </a:r>
            <a:r>
              <a:rPr lang="fr-FR" sz="1200" dirty="0" smtClean="0"/>
              <a:t>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Making use of existing mine legacy (and potential liability for the CA) = </a:t>
            </a:r>
            <a:r>
              <a:rPr lang="en-GB" baseline="0" dirty="0" smtClean="0"/>
              <a:t>Mine closed but could still be mined for heat, as flooded</a:t>
            </a:r>
          </a:p>
          <a:p>
            <a:pPr lvl="0"/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used for space / hot water heating</a:t>
            </a:r>
          </a:p>
          <a:p>
            <a:pPr lvl="0"/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smtClean="0"/>
              <a:t>How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work</a:t>
            </a:r>
            <a:r>
              <a:rPr lang="fr-FR" dirty="0" smtClean="0"/>
              <a:t>?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Warm water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extracted</a:t>
            </a:r>
            <a:r>
              <a:rPr lang="fr-FR" dirty="0" smtClean="0"/>
              <a:t> at high rates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enhanced-permeability</a:t>
            </a:r>
            <a:r>
              <a:rPr lang="fr-FR" dirty="0" smtClean="0"/>
              <a:t> </a:t>
            </a:r>
            <a:r>
              <a:rPr lang="fr-FR" dirty="0" err="1" smtClean="0"/>
              <a:t>reservoirs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large </a:t>
            </a:r>
            <a:r>
              <a:rPr lang="fr-FR" dirty="0" err="1" smtClean="0"/>
              <a:t>voids</a:t>
            </a:r>
            <a:r>
              <a:rPr lang="fr-FR" dirty="0" smtClean="0"/>
              <a:t>.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In the UK, </a:t>
            </a:r>
            <a:r>
              <a:rPr lang="fr-FR" dirty="0" err="1" smtClean="0"/>
              <a:t>those</a:t>
            </a:r>
            <a:r>
              <a:rPr lang="fr-FR" dirty="0" smtClean="0"/>
              <a:t> </a:t>
            </a:r>
            <a:r>
              <a:rPr lang="fr-FR" dirty="0" err="1" smtClean="0"/>
              <a:t>voids</a:t>
            </a:r>
            <a:r>
              <a:rPr lang="fr-FR" dirty="0" smtClean="0"/>
              <a:t> (mine </a:t>
            </a:r>
            <a:r>
              <a:rPr lang="fr-FR" dirty="0" err="1" smtClean="0"/>
              <a:t>shafts</a:t>
            </a:r>
            <a:r>
              <a:rPr lang="fr-FR" dirty="0" smtClean="0"/>
              <a:t>, tunnels, </a:t>
            </a:r>
            <a:r>
              <a:rPr lang="fr-FR" dirty="0" err="1" smtClean="0"/>
              <a:t>workings</a:t>
            </a:r>
            <a:r>
              <a:rPr lang="fr-FR" dirty="0" smtClean="0"/>
              <a:t>)  are in the </a:t>
            </a:r>
            <a:r>
              <a:rPr lang="fr-FR" dirty="0" err="1" smtClean="0"/>
              <a:t>coal</a:t>
            </a:r>
            <a:r>
              <a:rPr lang="fr-FR" dirty="0" smtClean="0"/>
              <a:t> </a:t>
            </a:r>
            <a:r>
              <a:rPr lang="fr-FR" dirty="0" err="1" smtClean="0"/>
              <a:t>measures</a:t>
            </a:r>
            <a:r>
              <a:rPr lang="fr-FR" dirty="0" smtClean="0"/>
              <a:t> (</a:t>
            </a:r>
            <a:r>
              <a:rPr lang="fr-FR" dirty="0" err="1" smtClean="0"/>
              <a:t>shallow</a:t>
            </a:r>
            <a:r>
              <a:rPr lang="fr-FR" dirty="0" smtClean="0"/>
              <a:t> </a:t>
            </a:r>
            <a:r>
              <a:rPr lang="fr-FR" dirty="0" err="1" smtClean="0"/>
              <a:t>early</a:t>
            </a:r>
            <a:r>
              <a:rPr lang="fr-FR" dirty="0" smtClean="0"/>
              <a:t> </a:t>
            </a:r>
            <a:r>
              <a:rPr lang="fr-FR" dirty="0" err="1" smtClean="0"/>
              <a:t>mining</a:t>
            </a:r>
            <a:r>
              <a:rPr lang="fr-FR" dirty="0" smtClean="0"/>
              <a:t>) and down to 800 m </a:t>
            </a:r>
            <a:r>
              <a:rPr lang="fr-FR" dirty="0" err="1" smtClean="0"/>
              <a:t>depth</a:t>
            </a:r>
            <a:r>
              <a:rPr lang="fr-FR" dirty="0" smtClean="0"/>
              <a:t> (LCR</a:t>
            </a:r>
            <a:r>
              <a:rPr lang="en-GB" dirty="0" smtClean="0"/>
              <a:t>, deep mining)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GSHP used to extract heat from the ground or from the water using open-loop systems.</a:t>
            </a:r>
          </a:p>
          <a:p>
            <a:pPr marL="171450" lvl="0" indent="-171450">
              <a:buFontTx/>
              <a:buChar char="-"/>
            </a:pPr>
            <a:r>
              <a:rPr lang="en-GB" dirty="0" smtClean="0"/>
              <a:t>Injection/production of cold/hot water can be reversed seasonally. Proven to increase the system lifetime.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has been shown to work both in the UK and elsewhere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Heerlen, abandoned mines are used to deliver space heating and cooling to around 200,000 m2 of mixed use new and retrofit buildings via a 7-km-long heat network (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Verhoeven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al., Energy Procedia 2014).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Lochgelly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Black Band Ironstone, the Seven Foot Seam,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1999)).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28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Coal authority interest – finance pumping fees they are responsible for (avoid mine-water surface contamination)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much primary energy usage goes to heating in the UK = 50 %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smtClean="0"/>
              <a:t>Can </a:t>
            </a:r>
            <a:r>
              <a:rPr lang="fr-FR" sz="1200" dirty="0" err="1" smtClean="0"/>
              <a:t>contribute</a:t>
            </a:r>
            <a:r>
              <a:rPr lang="fr-FR" sz="1200" dirty="0" smtClean="0"/>
              <a:t> to </a:t>
            </a:r>
            <a:r>
              <a:rPr lang="fr-FR" sz="1200" dirty="0" err="1" smtClean="0"/>
              <a:t>decarbonization</a:t>
            </a:r>
            <a:r>
              <a:rPr lang="fr-FR" sz="1200" dirty="0" smtClean="0"/>
              <a:t> of </a:t>
            </a:r>
            <a:r>
              <a:rPr lang="fr-FR" sz="1200" dirty="0" err="1" smtClean="0"/>
              <a:t>residential</a:t>
            </a:r>
            <a:r>
              <a:rPr lang="fr-FR" sz="1200" dirty="0" smtClean="0"/>
              <a:t> </a:t>
            </a:r>
            <a:r>
              <a:rPr lang="fr-FR" sz="1200" dirty="0" err="1" smtClean="0"/>
              <a:t>heat</a:t>
            </a:r>
            <a:endParaRPr lang="fr-FR" sz="1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262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Mines are incredibly complex systems and in the UK there is a no clear relationship between MWT and depth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Past</a:t>
            </a:r>
            <a:r>
              <a:rPr lang="fr-FR" dirty="0" smtClean="0"/>
              <a:t> </a:t>
            </a:r>
            <a:r>
              <a:rPr lang="fr-FR" dirty="0" err="1" smtClean="0"/>
              <a:t>study</a:t>
            </a:r>
            <a:r>
              <a:rPr lang="fr-FR" dirty="0" smtClean="0"/>
              <a:t> has </a:t>
            </a:r>
            <a:r>
              <a:rPr lang="fr-FR" dirty="0" err="1" smtClean="0"/>
              <a:t>shown</a:t>
            </a:r>
            <a:r>
              <a:rPr lang="fr-FR" dirty="0" smtClean="0"/>
              <a:t> </a:t>
            </a:r>
            <a:r>
              <a:rPr lang="fr-FR" dirty="0" err="1" smtClean="0"/>
              <a:t>lack</a:t>
            </a:r>
            <a:r>
              <a:rPr lang="fr-FR" dirty="0" smtClean="0"/>
              <a:t> of </a:t>
            </a:r>
            <a:r>
              <a:rPr lang="fr-FR" dirty="0" err="1" smtClean="0"/>
              <a:t>correlation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temperature</a:t>
            </a:r>
            <a:r>
              <a:rPr lang="fr-FR" dirty="0" smtClean="0"/>
              <a:t> and </a:t>
            </a:r>
            <a:r>
              <a:rPr lang="fr-FR" dirty="0" err="1" smtClean="0"/>
              <a:t>depth</a:t>
            </a:r>
            <a:r>
              <a:rPr lang="fr-FR" dirty="0" smtClean="0"/>
              <a:t> (Gillespie et al.,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Pumping</a:t>
            </a:r>
            <a:r>
              <a:rPr lang="fr-FR" dirty="0" smtClean="0"/>
              <a:t>/</a:t>
            </a:r>
            <a:r>
              <a:rPr lang="fr-FR" dirty="0" err="1" smtClean="0"/>
              <a:t>resourc</a:t>
            </a:r>
            <a:r>
              <a:rPr lang="fr-FR" baseline="0" dirty="0" err="1" smtClean="0"/>
              <a:t>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 BUT </a:t>
            </a:r>
            <a:r>
              <a:rPr lang="fr-FR" baseline="0" dirty="0" err="1" smtClean="0"/>
              <a:t>p</a:t>
            </a:r>
            <a:r>
              <a:rPr lang="fr-FR" dirty="0" err="1" smtClean="0"/>
              <a:t>oor</a:t>
            </a:r>
            <a:r>
              <a:rPr lang="fr-FR" dirty="0" smtClean="0"/>
              <a:t> </a:t>
            </a:r>
            <a:r>
              <a:rPr lang="fr-FR" dirty="0" err="1" smtClean="0"/>
              <a:t>understanding</a:t>
            </a:r>
            <a:r>
              <a:rPr lang="fr-FR" dirty="0" smtClean="0"/>
              <a:t> of the </a:t>
            </a:r>
            <a:r>
              <a:rPr lang="fr-FR" dirty="0" err="1" smtClean="0"/>
              <a:t>origin</a:t>
            </a:r>
            <a:r>
              <a:rPr lang="fr-FR" dirty="0" smtClean="0"/>
              <a:t> of </a:t>
            </a:r>
            <a:r>
              <a:rPr lang="fr-FR" dirty="0" err="1" smtClean="0"/>
              <a:t>heat</a:t>
            </a:r>
            <a:r>
              <a:rPr lang="fr-FR" dirty="0" smtClean="0"/>
              <a:t> in mines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=</a:t>
            </a:r>
            <a:r>
              <a:rPr lang="fr-FR" baseline="0" dirty="0" smtClean="0"/>
              <a:t> I</a:t>
            </a:r>
            <a:r>
              <a:rPr lang="fr-FR" dirty="0" smtClean="0"/>
              <a:t>ssue to </a:t>
            </a:r>
            <a:r>
              <a:rPr lang="fr-FR" dirty="0" err="1" smtClean="0"/>
              <a:t>evaluate</a:t>
            </a:r>
            <a:r>
              <a:rPr lang="fr-FR" dirty="0" smtClean="0"/>
              <a:t>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geothermal</a:t>
            </a:r>
            <a:r>
              <a:rPr lang="fr-FR" dirty="0" smtClean="0"/>
              <a:t> </a:t>
            </a:r>
            <a:r>
              <a:rPr lang="fr-FR" dirty="0" err="1" smtClean="0"/>
              <a:t>potential</a:t>
            </a:r>
            <a:r>
              <a:rPr lang="fr-FR" dirty="0" smtClean="0"/>
              <a:t> as </a:t>
            </a:r>
            <a:r>
              <a:rPr lang="en-GB" dirty="0" smtClean="0"/>
              <a:t>injection / recharge</a:t>
            </a:r>
            <a:r>
              <a:rPr lang="en-GB" baseline="0" dirty="0" smtClean="0"/>
              <a:t> of groundwater can induce GW flux of colder water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Raises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questions such as why?!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are the main </a:t>
            </a:r>
            <a:r>
              <a:rPr lang="fr-FR" dirty="0" err="1" smtClean="0"/>
              <a:t>controls</a:t>
            </a:r>
            <a:r>
              <a:rPr lang="fr-FR" dirty="0" smtClean="0"/>
              <a:t> on mine water </a:t>
            </a:r>
            <a:r>
              <a:rPr lang="fr-FR" dirty="0" err="1" smtClean="0"/>
              <a:t>temperature</a:t>
            </a:r>
            <a:r>
              <a:rPr lang="fr-FR" dirty="0" smtClean="0"/>
              <a:t> ?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How/at which rate 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minewater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heat recharged?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sustainability of heat supply?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are impacted/connectivity with other potential surface users?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are some of the questions I am hoping to answer.</a:t>
            </a: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683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GB" sz="1200" dirty="0" smtClean="0"/>
              <a:t>No modelling strategies have emerged yet. </a:t>
            </a:r>
          </a:p>
          <a:p>
            <a:pPr marL="0" lvl="0" indent="0">
              <a:buFontTx/>
              <a:buNone/>
            </a:pPr>
            <a:r>
              <a:rPr lang="en-GB" sz="1200" dirty="0" smtClean="0"/>
              <a:t>Models</a:t>
            </a:r>
            <a:r>
              <a:rPr lang="en-GB" sz="1200" baseline="0" dirty="0" smtClean="0"/>
              <a:t> h</a:t>
            </a:r>
            <a:r>
              <a:rPr lang="en-GB" sz="1200" dirty="0" smtClean="0"/>
              <a:t>ave to deal with lack of data and lots of uncertainties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Want to know about the</a:t>
            </a:r>
            <a:r>
              <a:rPr lang="en-GB" sz="1200" baseline="0" dirty="0" smtClean="0"/>
              <a:t> heat transfers / recharge mechanisms </a:t>
            </a:r>
            <a:r>
              <a:rPr lang="en-GB" sz="1200" b="1" dirty="0" smtClean="0"/>
              <a:t>at the scale of the mine / several mines</a:t>
            </a:r>
            <a:endParaRPr lang="en-GB" sz="12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Necessity to simplify systems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Thus:</a:t>
            </a:r>
            <a:r>
              <a:rPr lang="en-GB" sz="1200" baseline="0" dirty="0" smtClean="0"/>
              <a:t> </a:t>
            </a:r>
            <a:endParaRPr lang="en-GB" sz="1200" dirty="0" smtClean="0"/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Need to understand the relative contribution of different heat sources – the main control mechanisms on MW temperature</a:t>
            </a:r>
          </a:p>
          <a:p>
            <a:pPr marL="285750" lvl="0" indent="-285750">
              <a:buFontTx/>
              <a:buChar char="-"/>
            </a:pPr>
            <a:r>
              <a:rPr lang="en-GB" sz="1200" dirty="0" smtClean="0"/>
              <a:t>Complex</a:t>
            </a:r>
            <a:r>
              <a:rPr lang="en-GB" sz="1200" baseline="0" dirty="0" smtClean="0"/>
              <a:t> mines (different mining geometries, residual mining voids, open shafts and roadway VS working panels / P&amp;S) </a:t>
            </a:r>
          </a:p>
          <a:p>
            <a:pPr marL="1371600" lvl="3" indent="0">
              <a:buFontTx/>
              <a:buNone/>
            </a:pPr>
            <a:r>
              <a:rPr lang="en-GB" sz="1200" baseline="0" dirty="0" smtClean="0">
                <a:sym typeface="Wingdings" panose="05000000000000000000" pitchFamily="2" charset="2"/>
              </a:rPr>
              <a:t>		 </a:t>
            </a:r>
            <a:r>
              <a:rPr lang="en-GB" sz="1200" dirty="0" smtClean="0"/>
              <a:t>Does the geometry of mine workings / interconnections matter ? </a:t>
            </a:r>
          </a:p>
          <a:p>
            <a:pPr marL="0" lvl="0" indent="0">
              <a:buFontTx/>
              <a:buNone/>
            </a:pPr>
            <a:r>
              <a:rPr lang="en-GB" sz="1200" dirty="0" smtClean="0"/>
              <a:t>			</a:t>
            </a:r>
            <a:r>
              <a:rPr lang="en-GB" sz="1200" dirty="0" smtClean="0">
                <a:sym typeface="Wingdings" panose="05000000000000000000" pitchFamily="2" charset="2"/>
              </a:rPr>
              <a:t> </a:t>
            </a:r>
            <a:r>
              <a:rPr lang="en-GB" sz="1200" dirty="0" smtClean="0"/>
              <a:t>Can digitalized</a:t>
            </a:r>
            <a:r>
              <a:rPr lang="en-GB" sz="1200" baseline="0" dirty="0" smtClean="0"/>
              <a:t> GIS </a:t>
            </a:r>
            <a:r>
              <a:rPr lang="en-GB" sz="1200" baseline="0" dirty="0" err="1" smtClean="0"/>
              <a:t>shapefile</a:t>
            </a:r>
            <a:r>
              <a:rPr lang="en-GB" sz="1200" baseline="0" dirty="0" smtClean="0"/>
              <a:t> be used in models or are more complex geometries required?</a:t>
            </a:r>
          </a:p>
          <a:p>
            <a:pPr marL="0" lvl="0" indent="0">
              <a:buFontTx/>
              <a:buNone/>
            </a:pPr>
            <a:endParaRPr lang="en-GB" sz="1200" baseline="0" dirty="0" smtClean="0"/>
          </a:p>
          <a:p>
            <a:pPr marL="171450" lvl="0" indent="-171450">
              <a:buFontTx/>
              <a:buChar char="-"/>
            </a:pPr>
            <a:r>
              <a:rPr lang="en-GB" sz="1200" baseline="0" dirty="0" smtClean="0"/>
              <a:t>Can we extract heat required for domestic heating at a sustainable rate – what is the areal extent required = what area will be cooled ? At which rate heat would recover ?</a:t>
            </a:r>
          </a:p>
          <a:p>
            <a:pPr marL="171450" lvl="0" indent="-171450">
              <a:buFontTx/>
              <a:buChar char="-"/>
            </a:pPr>
            <a:endParaRPr lang="en-GB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0097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step</a:t>
            </a:r>
            <a:r>
              <a:rPr lang="fr-FR" dirty="0" smtClean="0"/>
              <a:t>: 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r>
              <a:rPr lang="fr-FR" dirty="0" smtClean="0"/>
              <a:t>Test </a:t>
            </a:r>
            <a:r>
              <a:rPr lang="fr-FR" dirty="0" err="1" smtClean="0"/>
              <a:t>several</a:t>
            </a:r>
            <a:r>
              <a:rPr lang="fr-FR" dirty="0" smtClean="0"/>
              <a:t> </a:t>
            </a:r>
            <a:r>
              <a:rPr lang="fr-FR" dirty="0" err="1" smtClean="0"/>
              <a:t>heat</a:t>
            </a:r>
            <a:r>
              <a:rPr lang="fr-FR" dirty="0" smtClean="0"/>
              <a:t> inputs: 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smtClean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 smtClean="0"/>
              <a:t>oxidation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 err="1" smtClean="0"/>
              <a:t>Groundwater</a:t>
            </a:r>
            <a:r>
              <a:rPr lang="fr-FR" dirty="0" smtClean="0"/>
              <a:t> </a:t>
            </a:r>
            <a:r>
              <a:rPr lang="fr-FR" dirty="0"/>
              <a:t>flow = convective </a:t>
            </a:r>
            <a:r>
              <a:rPr lang="fr-FR" dirty="0" smtClean="0"/>
              <a:t>flux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 smtClean="0"/>
              <a:t>geological </a:t>
            </a:r>
            <a:r>
              <a:rPr lang="en-GB" dirty="0"/>
              <a:t>structure: geological formation with specific material, thermal and hydraulic properties; geological disturbances (i.e. faults</a:t>
            </a:r>
            <a:r>
              <a:rPr lang="en-GB" dirty="0" smtClean="0"/>
              <a:t>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 smtClean="0"/>
              <a:t>Still uncertainties about the origin of recharge water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304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2842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Each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solved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numerically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dirty="0" smtClean="0"/>
              <a:t>OGS: open source FEM software</a:t>
            </a:r>
          </a:p>
          <a:p>
            <a:r>
              <a:rPr lang="fr-FR" dirty="0" err="1" smtClean="0"/>
              <a:t>Definition</a:t>
            </a:r>
            <a:r>
              <a:rPr lang="fr-FR" dirty="0" smtClean="0"/>
              <a:t> of BC / Source </a:t>
            </a:r>
            <a:r>
              <a:rPr lang="fr-FR" dirty="0" err="1" smtClean="0"/>
              <a:t>term</a:t>
            </a:r>
            <a:r>
              <a:rPr lang="fr-FR" dirty="0" smtClean="0"/>
              <a:t> for </a:t>
            </a:r>
            <a:r>
              <a:rPr lang="fr-FR" dirty="0" err="1" smtClean="0"/>
              <a:t>each</a:t>
            </a:r>
            <a:r>
              <a:rPr lang="fr-FR" dirty="0" smtClean="0"/>
              <a:t> situation </a:t>
            </a:r>
            <a:r>
              <a:rPr lang="fr-FR" dirty="0" err="1" smtClean="0"/>
              <a:t>mentionned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before</a:t>
            </a:r>
            <a:endParaRPr lang="fr-F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Sensitivity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on </a:t>
            </a:r>
            <a:r>
              <a:rPr lang="en-GB" dirty="0" smtClean="0"/>
              <a:t>geometrical, technical or numerical parameters: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 (relative </a:t>
            </a:r>
            <a:r>
              <a:rPr lang="en-GB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contrinution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each).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218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37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93F15-3070-46F9-8D44-C1876B0C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7DB59-F295-42B4-8A61-F411A616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00486-8318-494E-85A2-DFB13C5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3EC72-5FFE-47D9-AC87-8FA15856DA9D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E0A87-A881-492D-AC2B-8987D3D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45B79-6446-422E-B344-816BF77F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C982A-6D7F-4E8E-849F-FEACF317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9C28A-EC69-4D93-874C-084263054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77632-BE1F-4BC7-B271-146ACC29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A15B6-276A-4199-BA7A-2227ACA81F5B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B4F22-FD8F-4EB8-8702-8C676A65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25B1B-88A7-4ED9-A27E-66576E7A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4192BE-8B0E-4AA9-BD87-11B8C4CE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579F1-0BAC-4C79-9D3B-3D6CF082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3E16F-6DAA-4711-8474-3D45A1CD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804FC-3F41-4DC8-B3BD-665087303DFC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3BEBE-8596-4908-9D77-180D39CD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7215C-083A-4F70-B1A7-3287311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70A3-21FB-4BA5-83E2-C8BAA23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33C09-0260-4E2E-B308-63C46AD4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B110F2-0DE8-46AE-8D4A-AACA557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6AC5E-E940-43AA-891E-76BD62970230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00C4FC-D90F-4B20-93AA-326C8C9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E4716-F588-4091-B0FF-8018A05D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4EA17-0A0F-4929-91E6-26C36E0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68B74D-BB75-4B7A-B470-81725DC1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1A451-9794-49D9-8018-762FEE7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79A1-7897-44F4-ABD2-F932AE5F9736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E0EBE6-64B0-4F21-8FF4-50BD9C49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03A07-791F-4EA9-A950-98B8D810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7466-CC32-40BA-9558-565B28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EF38D-B24B-42A4-8920-EBD431D2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990C9D-539F-450B-9298-1C838537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F810D-DB5F-47C7-9615-37455733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7A4A-AAA0-48DE-B28B-9614AB968145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BEAC64-66FC-457A-B311-21C15BCB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8ED63-27D8-401B-9C81-51B9519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3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B890E-BDD5-4E22-B976-6F311F1C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4F421-7E9C-43E0-90F8-2B3DBD9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8D9FF9-7512-4DE9-9E77-9E0B70C2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E30140-6A5C-44DB-A0B8-656C1FE3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F02CD0-BF7A-4374-8274-7501B7E4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CEB78A-6843-4643-848F-13C77571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F1545-1A42-4DD8-835D-C3B2D5740006}" type="datetime1">
              <a:rPr lang="en-GB" smtClean="0"/>
              <a:t>07/02/2020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A07DE5-B493-40D7-B181-25ADFC1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36485-8D2C-4B0D-A64A-932F7686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CADB1-15D5-4096-B303-2982B396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BE9CC3-523D-4768-AAD4-D19AF8D9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85DA4-9510-45A2-B4B3-3AB35161D115}" type="datetime1">
              <a:rPr lang="en-GB" smtClean="0"/>
              <a:t>07/02/2020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DECC8-0D6C-4D48-A873-69A889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1C6A24-B65A-4EFF-B4C9-D5EDB2F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62A09F-02F8-49D3-BF0D-58E0B76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494E7-7164-498A-9FA1-7F2B3BBA4250}" type="datetime1">
              <a:rPr lang="en-GB" smtClean="0"/>
              <a:t>07/02/2020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38859C-F839-40FC-9835-CDE6CDB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20B6AC-6BDC-4FAB-965A-4DE80A8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D093F-3BBA-48DA-A9EE-1EFA1BD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9E548-281A-4E1F-A0F8-8747CE6F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5053C7-3DB6-4BF4-BAA1-B9923D2F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0C3862-693C-4110-A1CC-1B1AF27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B760-4C61-4B88-BE54-13466489B1F1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685B2B-D81B-46C3-8E8C-EED11613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231CD3-EF94-4AA9-B88E-135833C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DA358-2352-4827-9E1E-36D9905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04F5D6-A8F8-432D-BE17-05B0ECBF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0CF323-D67E-40EE-8C46-C49C8CF4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75C5AA-A15C-4A42-81C6-166C396F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DA611-E552-41DA-BB24-2EA1939648D1}" type="datetime1">
              <a:rPr lang="en-GB" smtClean="0"/>
              <a:t>07/02/2020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D61710-3E7F-471B-8F4C-9766A31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AFC92A-32CB-4464-AD97-ACAF9BBA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FB3526-25CF-4167-AAC6-9A94466C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97B220-886F-46DA-A490-2F6DF233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654B3-CE01-4B74-A2B7-0E351C0F7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5E7BD-C06A-4BAB-B134-08FE9852B326}" type="datetime1">
              <a:rPr lang="en-GB" smtClean="0"/>
              <a:t>07/02/2020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DF038-715A-4276-A10B-60CB379D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E9459-B552-456F-BC33-C8B30F80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5319-38E1-4CE5-80A1-0A9CDCF3BA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11" Type="http://schemas.openxmlformats.org/officeDocument/2006/relationships/diagramColors" Target="../diagrams/colors11.xml"/><Relationship Id="rId5" Type="http://schemas.openxmlformats.org/officeDocument/2006/relationships/diagramQuickStyle" Target="../diagrams/quickStyle10.xml"/><Relationship Id="rId10" Type="http://schemas.openxmlformats.org/officeDocument/2006/relationships/diagramQuickStyle" Target="../diagrams/quickStyle11.xml"/><Relationship Id="rId4" Type="http://schemas.openxmlformats.org/officeDocument/2006/relationships/diagramLayout" Target="../diagrams/layout10.xml"/><Relationship Id="rId9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8.jpeg"/><Relationship Id="rId4" Type="http://schemas.openxmlformats.org/officeDocument/2006/relationships/diagramData" Target="../diagrams/data2.xml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12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diagramColors" Target="../diagrams/colors5.xml"/><Relationship Id="rId5" Type="http://schemas.openxmlformats.org/officeDocument/2006/relationships/image" Target="../media/image15.png"/><Relationship Id="rId10" Type="http://schemas.openxmlformats.org/officeDocument/2006/relationships/diagramQuickStyle" Target="../diagrams/quickStyle5.xml"/><Relationship Id="rId4" Type="http://schemas.openxmlformats.org/officeDocument/2006/relationships/image" Target="../media/image14.png"/><Relationship Id="rId9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22.png"/><Relationship Id="rId4" Type="http://schemas.openxmlformats.org/officeDocument/2006/relationships/diagramData" Target="../diagrams/data7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155CD-9D1F-4ECF-9B1B-CA443245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10" y="1939837"/>
            <a:ext cx="9445690" cy="2385947"/>
          </a:xfrm>
        </p:spPr>
        <p:txBody>
          <a:bodyPr>
            <a:noAutofit/>
          </a:bodyPr>
          <a:lstStyle/>
          <a:p>
            <a:r>
              <a:rPr lang="en-GB" sz="4000" dirty="0"/>
              <a:t>Investigating geothermal heat resources of legacy mine workings:</a:t>
            </a:r>
            <a:br>
              <a:rPr lang="en-GB" sz="4000" dirty="0"/>
            </a:br>
            <a:r>
              <a:rPr lang="en-GB" sz="4000" dirty="0"/>
              <a:t>Why are some mine waters hotter than others?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73BD04-99AA-42CF-9449-29AB92F5AB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65200"/>
            <a:ext cx="9692640" cy="1655762"/>
          </a:xfrm>
        </p:spPr>
        <p:txBody>
          <a:bodyPr/>
          <a:lstStyle/>
          <a:p>
            <a:r>
              <a:rPr lang="en-GB" sz="3200" dirty="0"/>
              <a:t>Mylene </a:t>
            </a:r>
            <a:r>
              <a:rPr lang="en-GB" sz="3200" dirty="0" err="1"/>
              <a:t>Receveur</a:t>
            </a:r>
            <a:endParaRPr lang="en-GB" sz="3200" dirty="0"/>
          </a:p>
          <a:p>
            <a:r>
              <a:rPr lang="en-GB" dirty="0"/>
              <a:t>Andrew </a:t>
            </a:r>
            <a:r>
              <a:rPr lang="en-GB" dirty="0" smtClean="0"/>
              <a:t>Fraser-Harris, Stuart </a:t>
            </a:r>
            <a:r>
              <a:rPr lang="en-GB" dirty="0"/>
              <a:t>Gilfillan, </a:t>
            </a:r>
            <a:r>
              <a:rPr lang="en-GB" dirty="0" smtClean="0"/>
              <a:t>Christopher </a:t>
            </a:r>
            <a:r>
              <a:rPr lang="en-GB" dirty="0"/>
              <a:t>McDermott, </a:t>
            </a:r>
            <a:r>
              <a:rPr lang="en-GB" dirty="0" smtClean="0"/>
              <a:t>Ian </a:t>
            </a:r>
            <a:r>
              <a:rPr lang="en-GB" dirty="0"/>
              <a:t>W</a:t>
            </a:r>
            <a:r>
              <a:rPr lang="en-GB" dirty="0" smtClean="0"/>
              <a:t>atson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295" y="235437"/>
            <a:ext cx="1922145" cy="743576"/>
          </a:xfrm>
          <a:prstGeom prst="rect">
            <a:avLst/>
          </a:prstGeom>
        </p:spPr>
      </p:pic>
      <p:pic>
        <p:nvPicPr>
          <p:cNvPr id="8" name="Picture 7" descr="Résultat de recherche d'images pour &quot;the coal authority&quot;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4" t="18391" r="6133" b="17644"/>
          <a:stretch/>
        </p:blipFill>
        <p:spPr bwMode="auto">
          <a:xfrm>
            <a:off x="10668000" y="83820"/>
            <a:ext cx="1402080" cy="111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3" y="235437"/>
            <a:ext cx="2532893" cy="60350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28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7" name="Image 3">
            <a:extLst>
              <a:ext uri="{FF2B5EF4-FFF2-40B4-BE49-F238E27FC236}">
                <a16:creationId xmlns:a16="http://schemas.microsoft.com/office/drawing/2014/main" id="{7D4BEE27-6263-45A0-ACB2-9EF40B1C11C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8"/>
          <a:stretch/>
        </p:blipFill>
        <p:spPr>
          <a:xfrm>
            <a:off x="214371" y="880792"/>
            <a:ext cx="3642766" cy="55075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01461" y="880792"/>
            <a:ext cx="36044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Conductivity / Temperature profiles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66918" y="955738"/>
            <a:ext cx="37205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/>
              <a:t>Water level / Temperature </a:t>
            </a:r>
            <a:r>
              <a:rPr lang="en-GB" sz="1600" dirty="0"/>
              <a:t>time series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10</a:t>
            </a:fld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4140275" y="2987939"/>
            <a:ext cx="53163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Model calibration and validation based on existing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Bilston Glen (Scotland)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 smtClean="0"/>
              <a:t>Dawdon</a:t>
            </a:r>
            <a:r>
              <a:rPr lang="en-GB" dirty="0" smtClean="0"/>
              <a:t> (NE-England)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Check heat sources contributions + Material properties  + geometrical simplifications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 Simulation of production / heat recovery 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1152" y="1359982"/>
            <a:ext cx="3956799" cy="1893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98334" y="1487112"/>
            <a:ext cx="2554595" cy="442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7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326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02040872"/>
              </p:ext>
            </p:extLst>
          </p:nvPr>
        </p:nvGraphicFramePr>
        <p:xfrm>
          <a:off x="342097" y="728772"/>
          <a:ext cx="11116840" cy="57390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74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 smtClean="0"/>
              <a:t>Adams, C., Monaghan, A., </a:t>
            </a:r>
            <a:r>
              <a:rPr lang="en-GB" dirty="0" err="1" smtClean="0"/>
              <a:t>Gluyas</a:t>
            </a:r>
            <a:r>
              <a:rPr lang="en-GB" dirty="0" smtClean="0"/>
              <a:t>, J., 2019. Mining for Heat. In: WWW.GEOLSOC.ORG.UK/GEOSCIENTIST </a:t>
            </a:r>
          </a:p>
          <a:p>
            <a:endParaRPr lang="en-GB" dirty="0"/>
          </a:p>
          <a:p>
            <a:r>
              <a:rPr lang="en-GB" dirty="0" smtClean="0"/>
              <a:t>Burley</a:t>
            </a:r>
            <a:r>
              <a:rPr lang="en-GB" dirty="0"/>
              <a:t>, A., Edmunds M., W., and Gale, I. (1984). Catalogue of geothermal data for the land area of the </a:t>
            </a:r>
            <a:r>
              <a:rPr lang="en-GB" dirty="0" smtClean="0"/>
              <a:t>United Kingdom</a:t>
            </a:r>
            <a:r>
              <a:rPr lang="en-GB" dirty="0"/>
              <a:t>. Second revision. British Geological </a:t>
            </a:r>
            <a:r>
              <a:rPr lang="en-GB" dirty="0" smtClean="0"/>
              <a:t>Survey</a:t>
            </a:r>
          </a:p>
          <a:p>
            <a:endParaRPr lang="en-GB" dirty="0"/>
          </a:p>
          <a:p>
            <a:r>
              <a:rPr lang="en-GB" dirty="0" smtClean="0"/>
              <a:t>Gillespie</a:t>
            </a:r>
            <a:r>
              <a:rPr lang="en-GB" dirty="0"/>
              <a:t>, M., Crane, E., and Barron, H. (2013). Study into the Potential for Deep Geothermal Energy in Scotland - Volume 2. AEC/001/11. Scottish Government, p. 129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Todd</a:t>
            </a:r>
            <a:r>
              <a:rPr lang="en-GB" dirty="0"/>
              <a:t>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</a:t>
            </a:r>
            <a:r>
              <a:rPr lang="en-GB" dirty="0" smtClean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37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9.png">
            <a:extLst>
              <a:ext uri="{FF2B5EF4-FFF2-40B4-BE49-F238E27FC236}">
                <a16:creationId xmlns:a16="http://schemas.microsoft.com/office/drawing/2014/main" id="{53D8EB67-F95C-470A-B190-60CC8BBB7A5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089031" y="2347069"/>
            <a:ext cx="5673969" cy="2895868"/>
          </a:xfrm>
          <a:prstGeom prst="rect">
            <a:avLst/>
          </a:prstGeom>
          <a:ln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72" y="1392031"/>
            <a:ext cx="7816267" cy="5329444"/>
          </a:xfrm>
        </p:spPr>
        <p:txBody>
          <a:bodyPr>
            <a:noAutofit/>
          </a:bodyPr>
          <a:lstStyle/>
          <a:p>
            <a:r>
              <a:rPr lang="en-US" sz="2000" dirty="0" smtClean="0"/>
              <a:t>Co-location </a:t>
            </a:r>
            <a:r>
              <a:rPr lang="en-US" sz="2000" dirty="0"/>
              <a:t>with population density </a:t>
            </a:r>
            <a:endParaRPr lang="en-US" sz="2000" dirty="0" smtClean="0"/>
          </a:p>
          <a:p>
            <a:r>
              <a:rPr lang="en-GB" sz="2000" dirty="0"/>
              <a:t>Existing 12-20 °C </a:t>
            </a:r>
            <a:r>
              <a:rPr lang="en-GB" sz="2000" dirty="0" smtClean="0"/>
              <a:t>resource</a:t>
            </a:r>
          </a:p>
          <a:p>
            <a:r>
              <a:rPr lang="en-GB" sz="2000" dirty="0"/>
              <a:t>Open-loop GSHP </a:t>
            </a:r>
            <a:r>
              <a:rPr lang="en-GB" sz="2000" dirty="0" smtClean="0"/>
              <a:t>systems </a:t>
            </a:r>
          </a:p>
          <a:p>
            <a:r>
              <a:rPr lang="en-GB" sz="2000" dirty="0" smtClean="0"/>
              <a:t>Seasonal production</a:t>
            </a:r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/>
          </a:p>
          <a:p>
            <a:r>
              <a:rPr lang="fr-FR" sz="2000" dirty="0" err="1"/>
              <a:t>Existing</a:t>
            </a:r>
            <a:r>
              <a:rPr lang="fr-FR" sz="2000" dirty="0"/>
              <a:t> </a:t>
            </a:r>
            <a:r>
              <a:rPr lang="fr-FR" sz="2000" dirty="0" smtClean="0"/>
              <a:t>case </a:t>
            </a:r>
            <a:r>
              <a:rPr lang="fr-FR" sz="2000" dirty="0" err="1"/>
              <a:t>study</a:t>
            </a:r>
            <a:r>
              <a:rPr lang="fr-FR" sz="2000" dirty="0"/>
              <a:t>: </a:t>
            </a:r>
          </a:p>
          <a:p>
            <a:pPr lvl="1"/>
            <a:r>
              <a:rPr lang="fr-FR" sz="1800" dirty="0"/>
              <a:t>UK (</a:t>
            </a:r>
            <a:r>
              <a:rPr lang="fr-FR" sz="1800" dirty="0" err="1"/>
              <a:t>Shettleston</a:t>
            </a:r>
            <a:r>
              <a:rPr lang="fr-FR" sz="1800" dirty="0"/>
              <a:t>, </a:t>
            </a:r>
            <a:r>
              <a:rPr lang="fr-FR" sz="1800" dirty="0" err="1"/>
              <a:t>Dawdon</a:t>
            </a:r>
            <a:r>
              <a:rPr lang="fr-FR" sz="1800" dirty="0"/>
              <a:t>)</a:t>
            </a:r>
          </a:p>
          <a:p>
            <a:pPr lvl="1"/>
            <a:r>
              <a:rPr lang="fr-FR" sz="1800" dirty="0"/>
              <a:t> The </a:t>
            </a:r>
            <a:r>
              <a:rPr lang="fr-FR" sz="1800" dirty="0" err="1"/>
              <a:t>Netherlands</a:t>
            </a:r>
            <a:r>
              <a:rPr lang="fr-FR" sz="1800" dirty="0"/>
              <a:t> (Heerlen)</a:t>
            </a:r>
          </a:p>
          <a:p>
            <a:pPr lvl="1"/>
            <a:r>
              <a:rPr lang="fr-FR" sz="1800" dirty="0"/>
              <a:t>Spain, Canada, USA, </a:t>
            </a:r>
            <a:r>
              <a:rPr lang="fr-FR" sz="1800" dirty="0" err="1"/>
              <a:t>Poland</a:t>
            </a:r>
            <a:r>
              <a:rPr lang="fr-FR" sz="1800" dirty="0"/>
              <a:t> </a:t>
            </a:r>
            <a:r>
              <a:rPr lang="fr-FR" sz="1800" dirty="0" smtClean="0"/>
              <a:t>…</a:t>
            </a:r>
          </a:p>
          <a:p>
            <a:endParaRPr lang="fr-FR" sz="1800" dirty="0"/>
          </a:p>
          <a:p>
            <a:endParaRPr lang="fr-FR" sz="1800" dirty="0"/>
          </a:p>
          <a:p>
            <a:endParaRPr lang="en-GB" sz="20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769081"/>
            <a:ext cx="3429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3160151" y="5135219"/>
            <a:ext cx="6017770" cy="3228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(Adams 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t al. 2019)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29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09" y="2856799"/>
            <a:ext cx="3342014" cy="349955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47171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Study</a:t>
            </a:r>
            <a:r>
              <a:rPr lang="fr-FR" sz="2800" dirty="0"/>
              <a:t> background</a:t>
            </a:r>
            <a:endParaRPr lang="en-GB" sz="28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7152873" y="3383187"/>
            <a:ext cx="3113590" cy="2425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800" dirty="0" smtClean="0"/>
          </a:p>
          <a:p>
            <a:endParaRPr lang="fr-FR" sz="1800" dirty="0" smtClean="0"/>
          </a:p>
          <a:p>
            <a:endParaRPr lang="fr-FR" sz="1800" dirty="0" smtClean="0"/>
          </a:p>
          <a:p>
            <a:endParaRPr lang="en-GB" sz="180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 txBox="1">
            <a:spLocks/>
          </p:cNvSpPr>
          <p:nvPr/>
        </p:nvSpPr>
        <p:spPr>
          <a:xfrm>
            <a:off x="266700" y="1435802"/>
            <a:ext cx="6250897" cy="1529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7</a:t>
            </a:r>
            <a:r>
              <a:rPr lang="fr-FR" sz="2000" dirty="0" smtClean="0"/>
              <a:t>% of </a:t>
            </a:r>
            <a:r>
              <a:rPr lang="en-GB" sz="2000" dirty="0" smtClean="0"/>
              <a:t>Scotland’s heat demand (Todd </a:t>
            </a:r>
            <a:r>
              <a:rPr lang="en-GB" sz="2000" i="1" dirty="0" smtClean="0"/>
              <a:t>et al., </a:t>
            </a:r>
            <a:r>
              <a:rPr lang="en-GB" sz="2000" dirty="0" smtClean="0"/>
              <a:t>2019*)</a:t>
            </a:r>
          </a:p>
          <a:p>
            <a:r>
              <a:rPr lang="fr-FR" sz="2000" dirty="0"/>
              <a:t>Can </a:t>
            </a:r>
            <a:r>
              <a:rPr lang="fr-FR" sz="2000" dirty="0" err="1"/>
              <a:t>contribute</a:t>
            </a:r>
            <a:r>
              <a:rPr lang="fr-FR" sz="2000" dirty="0"/>
              <a:t> to </a:t>
            </a:r>
            <a:r>
              <a:rPr lang="fr-FR" sz="2000" dirty="0" err="1"/>
              <a:t>decarbonization</a:t>
            </a:r>
            <a:r>
              <a:rPr lang="fr-FR" sz="2000" dirty="0"/>
              <a:t> of </a:t>
            </a:r>
            <a:r>
              <a:rPr lang="fr-FR" sz="2000" dirty="0" err="1"/>
              <a:t>residential</a:t>
            </a:r>
            <a:r>
              <a:rPr lang="fr-FR" sz="2000" dirty="0"/>
              <a:t> </a:t>
            </a:r>
            <a:r>
              <a:rPr lang="fr-FR" sz="2000" dirty="0" err="1"/>
              <a:t>heat</a:t>
            </a:r>
            <a:endParaRPr lang="fr-FR" sz="2000" dirty="0"/>
          </a:p>
          <a:p>
            <a:r>
              <a:rPr lang="fr-FR" sz="2000" dirty="0"/>
              <a:t>Coal </a:t>
            </a:r>
            <a:r>
              <a:rPr lang="fr-FR" sz="2000" dirty="0" err="1"/>
              <a:t>Authority</a:t>
            </a:r>
            <a:r>
              <a:rPr lang="fr-FR" sz="2000" dirty="0"/>
              <a:t> liable for UK mines</a:t>
            </a:r>
          </a:p>
          <a:p>
            <a:endParaRPr lang="en-GB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en-GB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3</a:t>
            </a:fld>
            <a:endParaRPr lang="en-GB"/>
          </a:p>
        </p:txBody>
      </p:sp>
      <p:pic>
        <p:nvPicPr>
          <p:cNvPr id="13" name="Image 23">
            <a:extLst>
              <a:ext uri="{FF2B5EF4-FFF2-40B4-BE49-F238E27FC236}">
                <a16:creationId xmlns:a16="http://schemas.microsoft.com/office/drawing/2014/main" id="{1CDA6558-8EAF-4FB6-B7F6-6A01B115073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7" b="2311"/>
          <a:stretch/>
        </p:blipFill>
        <p:spPr>
          <a:xfrm>
            <a:off x="7385538" y="909738"/>
            <a:ext cx="3663462" cy="24012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38" y="3528566"/>
            <a:ext cx="3663462" cy="27475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217269" y="909738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Bates pumping shaft 3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9190111" y="3528566"/>
            <a:ext cx="1858889" cy="3228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Cascade </a:t>
            </a:r>
            <a:r>
              <a:rPr lang="en-US" sz="1400" i="1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Lynemouth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94" y="6395781"/>
            <a:ext cx="2195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*DOI</a:t>
            </a:r>
            <a:r>
              <a:rPr lang="en-GB" sz="1400" i="1" dirty="0"/>
              <a:t>: 10.1144/sjg2018-028</a:t>
            </a:r>
          </a:p>
        </p:txBody>
      </p:sp>
    </p:spTree>
    <p:extLst>
      <p:ext uri="{BB962C8B-B14F-4D97-AF65-F5344CB8AC3E}">
        <p14:creationId xmlns:p14="http://schemas.microsoft.com/office/powerpoint/2010/main" val="31129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A0C17-C3B5-4517-B2B7-456BF0D1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011" y="4736568"/>
            <a:ext cx="10515600" cy="1534345"/>
          </a:xfrm>
        </p:spPr>
        <p:txBody>
          <a:bodyPr>
            <a:noAutofit/>
          </a:bodyPr>
          <a:lstStyle/>
          <a:p>
            <a:r>
              <a:rPr lang="fr-FR" sz="2000" dirty="0" err="1" smtClean="0"/>
              <a:t>Where</a:t>
            </a:r>
            <a:r>
              <a:rPr lang="fr-FR" sz="2000" dirty="0" smtClean="0"/>
              <a:t> </a:t>
            </a:r>
            <a:r>
              <a:rPr lang="fr-FR" sz="2000" dirty="0" err="1" smtClean="0"/>
              <a:t>does</a:t>
            </a:r>
            <a:r>
              <a:rPr lang="fr-FR" sz="2000" dirty="0" smtClean="0"/>
              <a:t> the </a:t>
            </a:r>
            <a:r>
              <a:rPr lang="fr-FR" sz="2000" dirty="0" err="1" smtClean="0"/>
              <a:t>heat</a:t>
            </a:r>
            <a:r>
              <a:rPr lang="fr-FR" sz="2000" dirty="0" smtClean="0"/>
              <a:t> come </a:t>
            </a:r>
            <a:r>
              <a:rPr lang="fr-FR" sz="2000" dirty="0" err="1" smtClean="0"/>
              <a:t>from</a:t>
            </a:r>
            <a:r>
              <a:rPr lang="fr-FR" sz="2000" dirty="0" smtClean="0"/>
              <a:t> ? </a:t>
            </a:r>
          </a:p>
          <a:p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 smtClean="0"/>
              <a:t>is</a:t>
            </a:r>
            <a:r>
              <a:rPr lang="fr-FR" sz="2000" dirty="0" smtClean="0"/>
              <a:t> the </a:t>
            </a:r>
            <a:r>
              <a:rPr lang="fr-FR" sz="2000" dirty="0" err="1" smtClean="0"/>
              <a:t>extent</a:t>
            </a:r>
            <a:r>
              <a:rPr lang="fr-FR" sz="2000" dirty="0" smtClean="0"/>
              <a:t> of the area </a:t>
            </a:r>
            <a:r>
              <a:rPr lang="fr-FR" sz="2000" dirty="0" err="1" smtClean="0"/>
              <a:t>impacted</a:t>
            </a:r>
            <a:r>
              <a:rPr lang="fr-FR" sz="2000" dirty="0" smtClean="0"/>
              <a:t> by water / </a:t>
            </a:r>
            <a:r>
              <a:rPr lang="fr-FR" sz="2000" dirty="0" err="1" smtClean="0"/>
              <a:t>heat</a:t>
            </a:r>
            <a:r>
              <a:rPr lang="fr-FR" sz="2000" dirty="0" smtClean="0"/>
              <a:t> extraction ?</a:t>
            </a:r>
          </a:p>
          <a:p>
            <a:r>
              <a:rPr lang="fr-FR" sz="2000" dirty="0"/>
              <a:t>How </a:t>
            </a:r>
            <a:r>
              <a:rPr lang="fr-FR" sz="2000" dirty="0" err="1"/>
              <a:t>fast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recharged</a:t>
            </a:r>
            <a:r>
              <a:rPr lang="fr-FR" sz="2000" dirty="0"/>
              <a:t> </a:t>
            </a:r>
            <a:r>
              <a:rPr lang="fr-FR" sz="2000" dirty="0" smtClean="0"/>
              <a:t>?</a:t>
            </a:r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 </a:t>
            </a:r>
            <a:r>
              <a:rPr lang="fr-FR" sz="1800" dirty="0" err="1" smtClean="0"/>
              <a:t>Necessary</a:t>
            </a:r>
            <a:r>
              <a:rPr lang="fr-FR" sz="1800" dirty="0" smtClean="0"/>
              <a:t> to </a:t>
            </a:r>
            <a:r>
              <a:rPr lang="fr-FR" sz="1800" dirty="0" err="1" smtClean="0"/>
              <a:t>evaluate</a:t>
            </a:r>
            <a:r>
              <a:rPr lang="fr-FR" sz="1800" dirty="0" smtClean="0"/>
              <a:t> the </a:t>
            </a:r>
            <a:r>
              <a:rPr lang="fr-FR" sz="1800" dirty="0" err="1" smtClean="0"/>
              <a:t>geothermal</a:t>
            </a:r>
            <a:r>
              <a:rPr lang="fr-FR" sz="1800" dirty="0" smtClean="0"/>
              <a:t> </a:t>
            </a:r>
            <a:r>
              <a:rPr lang="fr-FR" sz="1800" dirty="0" err="1" smtClean="0"/>
              <a:t>potential</a:t>
            </a:r>
            <a:r>
              <a:rPr lang="fr-FR" sz="1800" dirty="0" smtClean="0"/>
              <a:t> of mine &amp; </a:t>
            </a:r>
            <a:r>
              <a:rPr lang="fr-FR" sz="1800" dirty="0" err="1" smtClean="0"/>
              <a:t>sustainability</a:t>
            </a:r>
            <a:r>
              <a:rPr lang="fr-FR" sz="1800" dirty="0" smtClean="0"/>
              <a:t>.</a:t>
            </a:r>
          </a:p>
          <a:p>
            <a:pPr marL="0" indent="0">
              <a:buNone/>
            </a:pPr>
            <a:r>
              <a:rPr lang="fr-FR" sz="1800" dirty="0" smtClean="0">
                <a:sym typeface="Wingdings" panose="05000000000000000000" pitchFamily="2" charset="2"/>
              </a:rPr>
              <a:t>		 </a:t>
            </a:r>
            <a:r>
              <a:rPr lang="fr-FR" sz="1800" b="1" dirty="0" err="1" smtClean="0"/>
              <a:t>Numerical</a:t>
            </a:r>
            <a:r>
              <a:rPr lang="fr-FR" sz="1800" b="1" dirty="0" smtClean="0"/>
              <a:t> </a:t>
            </a:r>
            <a:r>
              <a:rPr lang="fr-FR" sz="1800" b="1" dirty="0" err="1"/>
              <a:t>modeling</a:t>
            </a:r>
            <a:endParaRPr lang="fr-FR" sz="1800" b="1" dirty="0"/>
          </a:p>
          <a:p>
            <a:pPr marL="0" indent="0">
              <a:buNone/>
            </a:pPr>
            <a:endParaRPr lang="en-GB" sz="1800" dirty="0"/>
          </a:p>
        </p:txBody>
      </p:sp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0A7B502-8823-4F2B-A312-E5237859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817891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38B7CFA8-78BA-4C6C-A5B7-29DA43353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11" y="397443"/>
            <a:ext cx="10515600" cy="1325563"/>
          </a:xfrm>
        </p:spPr>
        <p:txBody>
          <a:bodyPr>
            <a:normAutofit/>
          </a:bodyPr>
          <a:lstStyle/>
          <a:p>
            <a:r>
              <a:rPr lang="fr-FR" sz="2800" dirty="0" err="1"/>
              <a:t>Research</a:t>
            </a:r>
            <a:r>
              <a:rPr lang="fr-FR" sz="2800" dirty="0"/>
              <a:t> question</a:t>
            </a:r>
            <a:endParaRPr lang="en-GB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4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6" t="11982" b="9984"/>
          <a:stretch/>
        </p:blipFill>
        <p:spPr>
          <a:xfrm>
            <a:off x="3868614" y="1371600"/>
            <a:ext cx="7543329" cy="327953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3830321" y="988738"/>
            <a:ext cx="6851950" cy="355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Bottom Hole temperature</a:t>
            </a:r>
            <a:r>
              <a:rPr lang="en-US" sz="1600" i="1" dirty="0"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en-US" sz="16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Mine-water temperature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4097990" y="4675164"/>
            <a:ext cx="6367787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Temperature	</a:t>
            </a: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 (°C)</a:t>
            </a: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			</a:t>
            </a:r>
            <a:r>
              <a:rPr lang="en-US" sz="1400" i="1" dirty="0">
                <a:latin typeface="Times New Roman" panose="02020603050405020304" pitchFamily="18" charset="0"/>
                <a:ea typeface="Calibri" panose="020F0502020204030204" pitchFamily="34" charset="0"/>
              </a:rPr>
              <a:t>Temperature (°C)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 rot="16200000">
            <a:off x="2893245" y="2849942"/>
            <a:ext cx="1627893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Depth z (m)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79150" y="2241098"/>
            <a:ext cx="53091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???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58213" y="1414065"/>
            <a:ext cx="175400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T=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8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°C+ </a:t>
            </a:r>
            <a:r>
              <a:rPr lang="en-US" i="1" dirty="0" smtClean="0">
                <a:latin typeface="Times New Roman" panose="02020603050405020304" pitchFamily="18" charset="0"/>
                <a:ea typeface="Calibri" panose="020F0502020204030204" pitchFamily="34" charset="0"/>
              </a:rPr>
              <a:t>0.03 z </a:t>
            </a:r>
            <a:endParaRPr lang="en-GB" sz="28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10332720" y="3952965"/>
            <a:ext cx="1859280" cy="5533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(Burley</a:t>
            </a: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1984; Gillespie,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76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414145"/>
            <a:ext cx="8026223" cy="4692742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GB" dirty="0"/>
              <a:t>Determine the main heat sources and heat transfer mechanisms in flooded coal </a:t>
            </a:r>
            <a:r>
              <a:rPr lang="en-GB" dirty="0" smtClean="0"/>
              <a:t>mines. </a:t>
            </a:r>
            <a:endParaRPr lang="en-GB" dirty="0"/>
          </a:p>
          <a:p>
            <a:pPr lvl="1"/>
            <a:r>
              <a:rPr lang="en-GB" dirty="0"/>
              <a:t>What is the heat recovery rate of </a:t>
            </a:r>
            <a:r>
              <a:rPr lang="en-GB" dirty="0" smtClean="0"/>
              <a:t>water?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</a:t>
            </a:r>
            <a:r>
              <a:rPr lang="en-GB" dirty="0" smtClean="0"/>
              <a:t>for mine modelling.</a:t>
            </a:r>
          </a:p>
          <a:p>
            <a:pPr lvl="1"/>
            <a:r>
              <a:rPr lang="en-GB" dirty="0" smtClean="0"/>
              <a:t>How </a:t>
            </a:r>
            <a:r>
              <a:rPr lang="en-GB" dirty="0"/>
              <a:t>can we simplify mine plans to build representative </a:t>
            </a:r>
            <a:r>
              <a:rPr lang="en-GB" dirty="0" smtClean="0"/>
              <a:t>models?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</a:t>
            </a:r>
            <a:r>
              <a:rPr lang="fr-FR" sz="2400" dirty="0" smtClean="0">
                <a:solidFill>
                  <a:schemeClr val="accent1">
                    <a:lumMod val="75000"/>
                  </a:schemeClr>
                </a:solidFill>
              </a:rPr>
              <a:t>Objective </a:t>
            </a:r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/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5481" y="5080422"/>
                <a:ext cx="1988558" cy="369332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/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𝑑𝑒𝑙𝑖𝑣𝑒𝑟𝑒𝑑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32" y="5494091"/>
                <a:ext cx="2340256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33992" y="2929906"/>
            <a:ext cx="2851536" cy="18274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1"/>
          <a:srcRect b="10687"/>
          <a:stretch/>
        </p:blipFill>
        <p:spPr>
          <a:xfrm>
            <a:off x="9353977" y="1038083"/>
            <a:ext cx="2245777" cy="1568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5</a:t>
            </a:fld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9745439" y="3452739"/>
            <a:ext cx="1280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 smtClean="0"/>
              <a:t>Pillar-and-Stall</a:t>
            </a:r>
            <a:endParaRPr lang="en-GB" sz="1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982200" y="447174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i="1" dirty="0" err="1" smtClean="0"/>
              <a:t>Longwall</a:t>
            </a:r>
            <a:r>
              <a:rPr lang="en-GB" sz="1400" b="1" i="1" dirty="0" smtClean="0"/>
              <a:t> mining</a:t>
            </a:r>
            <a:endParaRPr lang="en-GB" sz="1400" b="1" i="1" dirty="0"/>
          </a:p>
        </p:txBody>
      </p:sp>
    </p:spTree>
    <p:extLst>
      <p:ext uri="{BB962C8B-B14F-4D97-AF65-F5344CB8AC3E}">
        <p14:creationId xmlns:p14="http://schemas.microsoft.com/office/powerpoint/2010/main" val="2779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9.png">
            <a:extLst>
              <a:ext uri="{FF2B5EF4-FFF2-40B4-BE49-F238E27FC236}">
                <a16:creationId xmlns:a16="http://schemas.microsoft.com/office/drawing/2014/main" id="{B01B2223-F9F5-4A71-A813-7AE38DE019B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15728" y="3640150"/>
            <a:ext cx="2471256" cy="3118688"/>
          </a:xfrm>
          <a:prstGeom prst="rect">
            <a:avLst/>
          </a:prstGeom>
          <a:ln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24" y="787800"/>
            <a:ext cx="4707504" cy="4777450"/>
          </a:xfrm>
        </p:spPr>
        <p:txBody>
          <a:bodyPr>
            <a:normAutofit/>
          </a:bodyPr>
          <a:lstStyle/>
          <a:p>
            <a:r>
              <a:rPr lang="fr-FR" sz="2000" dirty="0" err="1" smtClean="0"/>
              <a:t>Conceptual</a:t>
            </a:r>
            <a:r>
              <a:rPr lang="fr-FR" sz="2000" dirty="0" smtClean="0"/>
              <a:t> </a:t>
            </a:r>
            <a:r>
              <a:rPr lang="fr-FR" sz="2000" dirty="0" err="1" smtClean="0"/>
              <a:t>models</a:t>
            </a:r>
            <a:endParaRPr lang="fr-FR" sz="2000" dirty="0" smtClean="0"/>
          </a:p>
          <a:p>
            <a:endParaRPr lang="fr-FR" sz="1800" dirty="0" smtClean="0"/>
          </a:p>
          <a:p>
            <a:r>
              <a:rPr lang="fr-FR" sz="2000" dirty="0" err="1" smtClean="0"/>
              <a:t>Potential</a:t>
            </a:r>
            <a:r>
              <a:rPr lang="fr-FR" sz="2000" dirty="0" smtClean="0"/>
              <a:t> </a:t>
            </a:r>
            <a:r>
              <a:rPr lang="fr-FR" sz="2000" dirty="0"/>
              <a:t>source of </a:t>
            </a:r>
            <a:r>
              <a:rPr lang="fr-FR" sz="2000" dirty="0" err="1"/>
              <a:t>heat</a:t>
            </a:r>
            <a:endParaRPr lang="fr-FR" sz="2000" dirty="0"/>
          </a:p>
          <a:p>
            <a:pPr lvl="1"/>
            <a:r>
              <a:rPr lang="en-GB" sz="1800" dirty="0"/>
              <a:t>natural heat flow</a:t>
            </a:r>
          </a:p>
          <a:p>
            <a:pPr lvl="1"/>
            <a:r>
              <a:rPr lang="en-GB" sz="1800" dirty="0"/>
              <a:t>local heat generation </a:t>
            </a:r>
          </a:p>
          <a:p>
            <a:pPr lvl="1"/>
            <a:r>
              <a:rPr lang="en-GB" sz="1800" dirty="0"/>
              <a:t>solar influx</a:t>
            </a:r>
          </a:p>
          <a:p>
            <a:pPr lvl="1"/>
            <a:r>
              <a:rPr lang="en-GB" sz="1800" dirty="0"/>
              <a:t>groundwater </a:t>
            </a:r>
            <a:r>
              <a:rPr lang="en-GB" sz="1800" dirty="0" smtClean="0"/>
              <a:t>flow (source of water?)</a:t>
            </a:r>
          </a:p>
          <a:p>
            <a:pPr lvl="1"/>
            <a:r>
              <a:rPr lang="en-GB" sz="1800" dirty="0" smtClean="0"/>
              <a:t> rainfall</a:t>
            </a:r>
            <a:endParaRPr lang="en-GB" sz="1800" dirty="0"/>
          </a:p>
          <a:p>
            <a:pPr lvl="1"/>
            <a:r>
              <a:rPr lang="en-GB" sz="1800" dirty="0"/>
              <a:t>geological </a:t>
            </a:r>
            <a:r>
              <a:rPr lang="en-GB" sz="1800" dirty="0" smtClean="0"/>
              <a:t>structure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  <a:p>
            <a:endParaRPr lang="en-GB" sz="1800" dirty="0"/>
          </a:p>
          <a:p>
            <a:pPr marL="0" indent="0">
              <a:buNone/>
            </a:pPr>
            <a:endParaRPr lang="en-GB" sz="1800" dirty="0"/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854"/>
          <a:stretch/>
        </p:blipFill>
        <p:spPr>
          <a:xfrm>
            <a:off x="3989750" y="2375245"/>
            <a:ext cx="7450536" cy="2315720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10084651" y="2042204"/>
            <a:ext cx="8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Rainfall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5106483" y="1995874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4"/>
                </a:solidFill>
              </a:rPr>
              <a:t>Solar flux</a:t>
            </a:r>
            <a:endParaRPr lang="en-GB" dirty="0">
              <a:solidFill>
                <a:schemeClr val="accent4"/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7715018" y="4990059"/>
            <a:ext cx="464841" cy="3927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4817969" y="3739136"/>
            <a:ext cx="369628" cy="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20971E-98A8-417A-AA3A-8BFE9D41E281}"/>
              </a:ext>
            </a:extLst>
          </p:cNvPr>
          <p:cNvCxnSpPr>
            <a:cxnSpLocks/>
          </p:cNvCxnSpPr>
          <p:nvPr/>
        </p:nvCxnSpPr>
        <p:spPr>
          <a:xfrm>
            <a:off x="10903202" y="3739136"/>
            <a:ext cx="3494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06A0AF-2A2B-45FC-B10F-9882BB72CFDE}"/>
              </a:ext>
            </a:extLst>
          </p:cNvPr>
          <p:cNvSpPr/>
          <p:nvPr/>
        </p:nvSpPr>
        <p:spPr>
          <a:xfrm>
            <a:off x="5336069" y="4223192"/>
            <a:ext cx="5466857" cy="1848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F3F71B-B949-4DF4-B156-897EC405A879}"/>
              </a:ext>
            </a:extLst>
          </p:cNvPr>
          <p:cNvSpPr/>
          <p:nvPr/>
        </p:nvSpPr>
        <p:spPr>
          <a:xfrm>
            <a:off x="4837136" y="2357657"/>
            <a:ext cx="1292701" cy="33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96" b="71616" l="24237" r="738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5414150" y="3069949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809BB888-8967-47F6-81D5-07111C83846C}"/>
              </a:ext>
            </a:extLst>
          </p:cNvPr>
          <p:cNvPicPr/>
          <p:nvPr/>
        </p:nvPicPr>
        <p:blipFill rotWithShape="1">
          <a:blip r:embed="rId7"/>
          <a:srcRect l="16853" t="19613" r="7548" b="16729"/>
          <a:stretch/>
        </p:blipFill>
        <p:spPr bwMode="auto">
          <a:xfrm>
            <a:off x="5297171" y="2819393"/>
            <a:ext cx="5532928" cy="1856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C0DDE94-FC40-4F3F-AF0F-667B82CAE33B}"/>
              </a:ext>
            </a:extLst>
          </p:cNvPr>
          <p:cNvCxnSpPr>
            <a:cxnSpLocks/>
          </p:cNvCxnSpPr>
          <p:nvPr/>
        </p:nvCxnSpPr>
        <p:spPr>
          <a:xfrm>
            <a:off x="5931990" y="2349695"/>
            <a:ext cx="172109" cy="321273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5463716" y="2359231"/>
            <a:ext cx="186070" cy="323875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10664279" y="2453684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10280231" y="2453684"/>
            <a:ext cx="0" cy="2438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9104055" y="6393713"/>
            <a:ext cx="2743200" cy="365125"/>
          </a:xfrm>
        </p:spPr>
        <p:txBody>
          <a:bodyPr/>
          <a:lstStyle/>
          <a:p>
            <a:fld id="{48255319-38E1-4CE5-80A1-0A9CDCF3BADB}" type="slidenum">
              <a:rPr lang="en-GB" smtClean="0"/>
              <a:t>6</a:t>
            </a:fld>
            <a:endParaRPr lang="en-GB"/>
          </a:p>
        </p:txBody>
      </p:sp>
      <p:cxnSp>
        <p:nvCxnSpPr>
          <p:cNvPr id="35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947438" y="4690966"/>
            <a:ext cx="0" cy="2682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2707785" y="2419163"/>
                <a:ext cx="2628284" cy="393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050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sz="1050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sz="105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785" y="2419163"/>
                <a:ext cx="2628284" cy="39382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12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  <p:bldP spid="49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99045"/>
            <a:ext cx="6350154" cy="215617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342900" indent="-342900"/>
            <a:r>
              <a:rPr lang="en-GB" sz="2000" dirty="0" smtClean="0"/>
              <a:t>Mine geometry simplification</a:t>
            </a:r>
          </a:p>
          <a:p>
            <a:pPr marL="800100" lvl="1" indent="-342900"/>
            <a:r>
              <a:rPr lang="en-GB" sz="1800" dirty="0" smtClean="0"/>
              <a:t>Digitalized GIS </a:t>
            </a:r>
            <a:r>
              <a:rPr lang="en-GB" sz="1800" dirty="0" err="1" smtClean="0"/>
              <a:t>shapefile</a:t>
            </a:r>
            <a:r>
              <a:rPr lang="en-GB" sz="1800" dirty="0" smtClean="0"/>
              <a:t> of mine workings</a:t>
            </a:r>
          </a:p>
          <a:p>
            <a:pPr marL="800100" lvl="1" indent="-342900"/>
            <a:r>
              <a:rPr lang="en-GB" sz="1800" dirty="0" smtClean="0"/>
              <a:t>Roadway, shaft &amp; mine interconnections</a:t>
            </a:r>
          </a:p>
          <a:p>
            <a:pPr marL="342900" indent="-342900"/>
            <a:r>
              <a:rPr lang="en-GB" sz="2000" dirty="0" smtClean="0"/>
              <a:t>Statistical </a:t>
            </a:r>
            <a:r>
              <a:rPr lang="en-GB" sz="2000" dirty="0"/>
              <a:t>distribution of mine workings with </a:t>
            </a:r>
            <a:r>
              <a:rPr lang="en-GB" sz="2000" dirty="0" smtClean="0"/>
              <a:t>depth</a:t>
            </a:r>
          </a:p>
          <a:p>
            <a:endParaRPr lang="en-GB" sz="2200" dirty="0"/>
          </a:p>
          <a:p>
            <a:endParaRPr lang="en-GB" sz="2200" dirty="0"/>
          </a:p>
          <a:p>
            <a:pPr marL="0" indent="0">
              <a:buNone/>
            </a:pPr>
            <a:endParaRPr lang="en-GB" sz="2200" dirty="0"/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436" y="3010929"/>
            <a:ext cx="1762125" cy="2705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d>
                                <m:d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200" i="1">
                                          <a:latin typeface="Cambria Math" panose="02040503050406030204" pitchFamily="18" charset="0"/>
                                        </a:rPr>
                                        <m:t>𝑤𝑜𝑟𝑘𝑒𝑑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sSub>
                            <m:sSub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𝑚𝑖𝑛𝑒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𝑣𝑜𝑙𝑢𝑚𝑒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721" y="4122355"/>
                <a:ext cx="2158668" cy="482248"/>
              </a:xfrm>
              <a:prstGeom prst="rect">
                <a:avLst/>
              </a:prstGeom>
              <a:blipFill>
                <a:blip r:embed="rId9"/>
                <a:stretch>
                  <a:fillRect l="-7324" t="-58228" b="-468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5825" y="2464712"/>
            <a:ext cx="7251316" cy="3585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7</a:t>
            </a:fld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815825" y="6173261"/>
            <a:ext cx="52581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Map of the digitalized mine workings in Bilston Glen area (Scotland). </a:t>
            </a:r>
          </a:p>
          <a:p>
            <a:r>
              <a:rPr lang="en-GB" sz="1400" i="1" dirty="0" smtClean="0"/>
              <a:t>Source: https</a:t>
            </a:r>
            <a:r>
              <a:rPr lang="en-GB" sz="1400" i="1" dirty="0"/>
              <a:t>://mapapps2.bgs.ac.uk/coalauthority/home.html</a:t>
            </a:r>
          </a:p>
        </p:txBody>
      </p:sp>
    </p:spTree>
    <p:extLst>
      <p:ext uri="{BB962C8B-B14F-4D97-AF65-F5344CB8AC3E}">
        <p14:creationId xmlns:p14="http://schemas.microsoft.com/office/powerpoint/2010/main" val="401933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998" r="297" b="62198"/>
          <a:stretch/>
        </p:blipFill>
        <p:spPr>
          <a:xfrm>
            <a:off x="2381249" y="3769359"/>
            <a:ext cx="7534911" cy="2248057"/>
          </a:xfrm>
          <a:prstGeom prst="rect">
            <a:avLst/>
          </a:prstGeom>
        </p:spPr>
      </p:pic>
      <p:graphicFrame>
        <p:nvGraphicFramePr>
          <p:cNvPr id="2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8440631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5480933" y="880792"/>
            <a:ext cx="464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33030" y="708296"/>
            <a:ext cx="61210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Numerical simulation using </a:t>
            </a:r>
            <a:r>
              <a:rPr lang="en-GB" sz="2000" dirty="0" err="1"/>
              <a:t>OpenGeosys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err="1"/>
              <a:t>Petrophysical</a:t>
            </a:r>
            <a:r>
              <a:rPr lang="en-GB" dirty="0"/>
              <a:t> </a:t>
            </a:r>
            <a:r>
              <a:rPr lang="en-GB" dirty="0" smtClean="0"/>
              <a:t>properties (Material Group)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Hydraulic </a:t>
            </a:r>
            <a:r>
              <a:rPr lang="en-GB" dirty="0"/>
              <a:t>/ thermal properties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Initial / boundary conditions </a:t>
            </a:r>
            <a:endParaRPr lang="en-GB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/>
              <a:t>Source terms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Sensitivity analysis on model </a:t>
            </a:r>
            <a:r>
              <a:rPr lang="en-GB" sz="2000" dirty="0" smtClean="0"/>
              <a:t>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endParaRPr lang="en-GB" sz="2000" dirty="0" smtClean="0"/>
          </a:p>
        </p:txBody>
      </p:sp>
      <p:sp>
        <p:nvSpPr>
          <p:cNvPr id="5" name="Up Arrow 4"/>
          <p:cNvSpPr/>
          <p:nvPr/>
        </p:nvSpPr>
        <p:spPr>
          <a:xfrm>
            <a:off x="7911869" y="3257249"/>
            <a:ext cx="123092" cy="316523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553466" y="3252975"/>
            <a:ext cx="2358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FF0000"/>
                </a:solidFill>
              </a:rPr>
              <a:t>Production Temperature ?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8</a:t>
            </a:fld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654901" y="3585636"/>
            <a:ext cx="76976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600" dirty="0" smtClean="0"/>
              <a:t>0 m</a:t>
            </a:r>
            <a:endParaRPr lang="en-GB" sz="1600" dirty="0" smtClean="0"/>
          </a:p>
          <a:p>
            <a:pPr algn="r"/>
            <a:endParaRPr lang="en-GB" sz="1600" dirty="0" smtClean="0"/>
          </a:p>
          <a:p>
            <a:pPr algn="r"/>
            <a:endParaRPr lang="en-GB" dirty="0"/>
          </a:p>
          <a:p>
            <a:pPr algn="r"/>
            <a:r>
              <a:rPr lang="en-GB" sz="1600" dirty="0" smtClean="0"/>
              <a:t>-100 m</a:t>
            </a:r>
          </a:p>
          <a:p>
            <a:pPr algn="r"/>
            <a:endParaRPr lang="en-GB" sz="1600" dirty="0"/>
          </a:p>
          <a:p>
            <a:pPr algn="r"/>
            <a:endParaRPr lang="en-GB" sz="1600" dirty="0" smtClean="0"/>
          </a:p>
          <a:p>
            <a:pPr algn="r"/>
            <a:endParaRPr lang="en-GB" sz="1600" dirty="0"/>
          </a:p>
          <a:p>
            <a:pPr algn="r"/>
            <a:endParaRPr lang="en-GB" sz="1100" dirty="0" smtClean="0"/>
          </a:p>
          <a:p>
            <a:pPr algn="r"/>
            <a:endParaRPr lang="en-GB" sz="1600" dirty="0" smtClean="0"/>
          </a:p>
          <a:p>
            <a:pPr algn="r"/>
            <a:r>
              <a:rPr lang="en-GB" sz="1600" dirty="0" smtClean="0"/>
              <a:t>-300m</a:t>
            </a:r>
            <a:endParaRPr lang="en-GB" sz="1600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16" b="47928"/>
          <a:stretch/>
        </p:blipFill>
        <p:spPr>
          <a:xfrm>
            <a:off x="3625809" y="2914042"/>
            <a:ext cx="6874799" cy="289375"/>
          </a:xfrm>
          <a:prstGeom prst="rect">
            <a:avLst/>
          </a:prstGeom>
        </p:spPr>
      </p:pic>
      <p:cxnSp>
        <p:nvCxnSpPr>
          <p:cNvPr id="12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7488980" y="4849317"/>
            <a:ext cx="0" cy="158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44">
            <a:extLst>
              <a:ext uri="{FF2B5EF4-FFF2-40B4-BE49-F238E27FC236}">
                <a16:creationId xmlns:a16="http://schemas.microsoft.com/office/drawing/2014/main" id="{C5D4C3CD-3798-488D-9E56-8501AD06C2D4}"/>
              </a:ext>
            </a:extLst>
          </p:cNvPr>
          <p:cNvCxnSpPr>
            <a:cxnSpLocks/>
          </p:cNvCxnSpPr>
          <p:nvPr/>
        </p:nvCxnSpPr>
        <p:spPr>
          <a:xfrm>
            <a:off x="7488980" y="4254541"/>
            <a:ext cx="0" cy="1820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9133" y="3573772"/>
            <a:ext cx="1387834" cy="24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10180320" y="2306539"/>
            <a:ext cx="1595120" cy="467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63975" y="767285"/>
            <a:ext cx="612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Initial results</a:t>
            </a:r>
            <a:endParaRPr lang="en-GB" sz="24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2" r="1244"/>
          <a:stretch/>
        </p:blipFill>
        <p:spPr>
          <a:xfrm>
            <a:off x="2125120" y="4006023"/>
            <a:ext cx="7722967" cy="2633451"/>
          </a:xfrm>
          <a:prstGeom prst="rect">
            <a:avLst/>
          </a:prstGeom>
        </p:spPr>
      </p:pic>
      <p:sp>
        <p:nvSpPr>
          <p:cNvPr id="27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4024781" y="618176"/>
            <a:ext cx="8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060"/>
                </a:solidFill>
              </a:rPr>
              <a:t>6 </a:t>
            </a:r>
            <a:r>
              <a:rPr lang="fr-FR" dirty="0" smtClean="0">
                <a:solidFill>
                  <a:srgbClr val="002060"/>
                </a:solidFill>
              </a:rPr>
              <a:t>°</a:t>
            </a:r>
            <a:r>
              <a:rPr lang="fr-FR" dirty="0" smtClean="0">
                <a:solidFill>
                  <a:srgbClr val="002060"/>
                </a:solidFill>
              </a:rPr>
              <a:t>C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9</a:t>
            </a:fld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0" r="3683" b="50677"/>
          <a:stretch/>
        </p:blipFill>
        <p:spPr>
          <a:xfrm>
            <a:off x="1942891" y="1284281"/>
            <a:ext cx="8503384" cy="2587464"/>
          </a:xfrm>
          <a:prstGeom prst="rect">
            <a:avLst/>
          </a:prstGeom>
        </p:spPr>
      </p:pic>
      <p:sp>
        <p:nvSpPr>
          <p:cNvPr id="21" name="Multiply 20"/>
          <p:cNvSpPr/>
          <p:nvPr/>
        </p:nvSpPr>
        <p:spPr>
          <a:xfrm>
            <a:off x="7859522" y="2106004"/>
            <a:ext cx="139928" cy="149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Up Arrow 21"/>
          <p:cNvSpPr/>
          <p:nvPr/>
        </p:nvSpPr>
        <p:spPr>
          <a:xfrm>
            <a:off x="7859522" y="998117"/>
            <a:ext cx="130882" cy="382534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Up Arrow 22"/>
          <p:cNvSpPr/>
          <p:nvPr/>
        </p:nvSpPr>
        <p:spPr>
          <a:xfrm flipV="1">
            <a:off x="4226073" y="957899"/>
            <a:ext cx="123072" cy="405670"/>
          </a:xfrm>
          <a:prstGeom prst="up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654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8718</TotalTime>
  <Words>1771</Words>
  <Application>Microsoft Office PowerPoint</Application>
  <PresentationFormat>Widescreen</PresentationFormat>
  <Paragraphs>279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Investigating geothermal heat resources of legacy mine workings: Why are some mine waters hotter than others?</vt:lpstr>
      <vt:lpstr>Study background</vt:lpstr>
      <vt:lpstr>Study background</vt:lpstr>
      <vt:lpstr>Research question</vt:lpstr>
      <vt:lpstr>Objective 3     Objective 2    Objective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geothermal heat resources of legacy mine workings, why are some mine waters hotter than others?</dc:title>
  <dc:creator>Mylène RECEVEUR</dc:creator>
  <cp:lastModifiedBy>RECEVEUR Mylène</cp:lastModifiedBy>
  <cp:revision>136</cp:revision>
  <cp:lastPrinted>2020-02-07T09:00:51Z</cp:lastPrinted>
  <dcterms:created xsi:type="dcterms:W3CDTF">2020-01-25T10:15:12Z</dcterms:created>
  <dcterms:modified xsi:type="dcterms:W3CDTF">2020-02-07T10:10:35Z</dcterms:modified>
</cp:coreProperties>
</file>